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56.bmp" ContentType="image/bmp"/>
  <Override PartName="/ppt/media/image30.jpeg" ContentType="image/jpeg"/>
  <Override PartName="/ppt/media/image53.png" ContentType="image/png"/>
  <Override PartName="/ppt/media/image55.bmp" ContentType="image/bmp"/>
  <Override PartName="/ppt/media/image52.png" ContentType="image/png"/>
  <Override PartName="/ppt/media/image49.bmp" ContentType="image/bmp"/>
  <Override PartName="/ppt/media/image51.bmp" ContentType="image/bmp"/>
  <Override PartName="/ppt/media/image40.jpeg" ContentType="image/jpeg"/>
  <Override PartName="/ppt/media/image48.jpeg" ContentType="image/jpeg"/>
  <Override PartName="/ppt/media/image73.bmp" ContentType="image/bmp"/>
  <Override PartName="/ppt/media/image46.bmp" ContentType="image/bmp"/>
  <Override PartName="/ppt/media/image44.bmp" ContentType="image/bmp"/>
  <Override PartName="/ppt/media/image43.bmp" ContentType="image/bmp"/>
  <Override PartName="/ppt/media/image41.bmp" ContentType="image/bmp"/>
  <Override PartName="/ppt/media/image38.bmp" ContentType="image/bmp"/>
  <Override PartName="/ppt/media/image33.bmp" ContentType="image/bmp"/>
  <Override PartName="/ppt/media/image32.bmp" ContentType="image/bmp"/>
  <Override PartName="/ppt/media/image31.bmp" ContentType="image/bmp"/>
  <Override PartName="/ppt/media/image42.bmp" ContentType="image/bmp"/>
  <Override PartName="/ppt/media/image47.png" ContentType="image/png"/>
  <Override PartName="/ppt/media/image35.jpeg" ContentType="image/jpeg"/>
  <Override PartName="/ppt/media/image10.png" ContentType="image/png"/>
  <Override PartName="/ppt/media/image39.png" ContentType="image/png"/>
  <Override PartName="/ppt/media/image9.png" ContentType="image/png"/>
  <Override PartName="/ppt/media/image18.bmp" ContentType="image/bmp"/>
  <Override PartName="/ppt/media/image60.bmp" ContentType="image/bmp"/>
  <Override PartName="/ppt/media/image69.jpeg" ContentType="image/jpeg"/>
  <Override PartName="/ppt/media/image19.bmp" ContentType="image/bmp"/>
  <Override PartName="/ppt/media/image21.bmp" ContentType="image/bmp"/>
  <Override PartName="/ppt/media/image58.bmp" ContentType="image/bmp"/>
  <Override PartName="/ppt/media/image59.bmp" ContentType="image/bmp"/>
  <Override PartName="/ppt/media/image22.bmp" ContentType="image/bmp"/>
  <Override PartName="/ppt/media/image61.bmp" ContentType="image/bmp"/>
  <Override PartName="/ppt/media/image66.png" ContentType="image/png"/>
  <Override PartName="/ppt/media/image62.bmp" ContentType="image/bmp"/>
  <Override PartName="/ppt/media/image13.png" ContentType="image/png"/>
  <Override PartName="/ppt/media/image1.png" ContentType="image/png"/>
  <Override PartName="/ppt/media/image68.png" ContentType="image/png"/>
  <Override PartName="/ppt/media/image63.bmp" ContentType="image/bmp"/>
  <Override PartName="/ppt/media/image84.jpeg" ContentType="image/jpeg"/>
  <Override PartName="/ppt/media/image14.png" ContentType="image/png"/>
  <Override PartName="/ppt/media/image71.bmp" ContentType="image/bmp"/>
  <Override PartName="/ppt/media/image79.bmp" ContentType="image/bmp"/>
  <Override PartName="/ppt/media/image67.bmp" ContentType="image/bmp"/>
  <Override PartName="/ppt/media/image78.bmp" ContentType="image/bmp"/>
  <Override PartName="/ppt/media/image77.bmp" ContentType="image/bmp"/>
  <Override PartName="/ppt/media/image74.png" ContentType="image/png"/>
  <Override PartName="/ppt/media/image28.bmp" ContentType="image/bmp"/>
  <Override PartName="/ppt/media/image70.bmp" ContentType="image/bmp"/>
  <Override PartName="/ppt/media/image65.bmp" ContentType="image/bmp"/>
  <Override PartName="/ppt/media/image76.bmp" ContentType="image/bmp"/>
  <Override PartName="/ppt/media/image27.bmp" ContentType="image/bmp"/>
  <Override PartName="/ppt/media/image64.bmp" ContentType="image/bmp"/>
  <Override PartName="/ppt/media/image72.bmp" ContentType="image/bmp"/>
  <Override PartName="/ppt/media/image75.jpeg" ContentType="image/jpeg"/>
  <Override PartName="/ppt/media/image2.jpeg" ContentType="image/jpeg"/>
  <Override PartName="/ppt/media/image17.jpeg" ContentType="image/jpeg"/>
  <Override PartName="/ppt/media/image50.bmp" ContentType="image/bmp"/>
  <Override PartName="/ppt/media/image15.png" ContentType="image/png"/>
  <Override PartName="/ppt/media/image3.png" ContentType="image/png"/>
  <Override PartName="/ppt/media/image36.bmp" ContentType="image/bmp"/>
  <Override PartName="/ppt/media/image12.jpeg" ContentType="image/jpeg"/>
  <Override PartName="/ppt/media/image34.png" ContentType="image/png"/>
  <Override PartName="/ppt/media/image37.bmp" ContentType="image/bmp"/>
  <Override PartName="/ppt/media/image26.jpeg" ContentType="image/jpeg"/>
  <Override PartName="/ppt/media/image45.bmp" ContentType="image/bmp"/>
  <Override PartName="/ppt/media/image25.png" ContentType="image/png"/>
  <Override PartName="/ppt/media/image20.bmp" ContentType="image/bmp"/>
  <Override PartName="/ppt/media/image54.png" ContentType="image/png"/>
  <Override PartName="/ppt/media/image57.bmp" ContentType="image/bmp"/>
  <Override PartName="/ppt/media/image5.jpeg" ContentType="image/jpeg"/>
  <Override PartName="/ppt/media/image24.bmp" ContentType="image/bmp"/>
  <Override PartName="/ppt/media/image29.png" ContentType="image/png"/>
  <Override PartName="/ppt/media/image83.png" ContentType="image/png"/>
  <Override PartName="/ppt/media/image6.png" ContentType="image/png"/>
  <Override PartName="/ppt/media/image16.png" ContentType="image/png"/>
  <Override PartName="/ppt/media/image4.png" ContentType="image/png"/>
  <Override PartName="/ppt/media/image81.png" ContentType="image/png"/>
  <Override PartName="/ppt/media/image7.jpeg" ContentType="image/jpeg"/>
  <Override PartName="/ppt/media/image11.png" ContentType="image/png"/>
  <Override PartName="/ppt/media/image82.jpeg" ContentType="image/jpeg"/>
  <Override PartName="/ppt/media/image80.bmp" ContentType="image/bmp"/>
  <Override PartName="/ppt/media/image23.jpeg" ContentType="image/jpeg"/>
  <Override PartName="/ppt/media/image8.png" ContentType="image/png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</Type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bmp>
</file>

<file path=ppt/media/image19.bmp>
</file>

<file path=ppt/media/image2.jpeg>
</file>

<file path=ppt/media/image20.bmp>
</file>

<file path=ppt/media/image21.bmp>
</file>

<file path=ppt/media/image22.bmp>
</file>

<file path=ppt/media/image23.jpeg>
</file>

<file path=ppt/media/image24.bmp>
</file>

<file path=ppt/media/image25.png>
</file>

<file path=ppt/media/image26.jpeg>
</file>

<file path=ppt/media/image27.bmp>
</file>

<file path=ppt/media/image28.bmp>
</file>

<file path=ppt/media/image29.png>
</file>

<file path=ppt/media/image3.png>
</file>

<file path=ppt/media/image31.bmp>
</file>

<file path=ppt/media/image32.bmp>
</file>

<file path=ppt/media/image33.bmp>
</file>

<file path=ppt/media/image34.png>
</file>

<file path=ppt/media/image35.jpeg>
</file>

<file path=ppt/media/image36.bmp>
</file>

<file path=ppt/media/image37.bmp>
</file>

<file path=ppt/media/image38.bmp>
</file>

<file path=ppt/media/image39.png>
</file>

<file path=ppt/media/image4.png>
</file>

<file path=ppt/media/image41.bmp>
</file>

<file path=ppt/media/image42.bmp>
</file>

<file path=ppt/media/image45.bmp>
</file>

<file path=ppt/media/image47.png>
</file>

<file path=ppt/media/image5.jpeg>
</file>

<file path=ppt/media/image50.bmp>
</file>

<file path=ppt/media/image54.png>
</file>

<file path=ppt/media/image57.bmp>
</file>

<file path=ppt/media/image58.bmp>
</file>

<file path=ppt/media/image59.bmp>
</file>

<file path=ppt/media/image6.png>
</file>

<file path=ppt/media/image60.bmp>
</file>

<file path=ppt/media/image61.bmp>
</file>

<file path=ppt/media/image62.bmp>
</file>

<file path=ppt/media/image63.bmp>
</file>

<file path=ppt/media/image64.bmp>
</file>

<file path=ppt/media/image65.bmp>
</file>

<file path=ppt/media/image66.png>
</file>

<file path=ppt/media/image67.bmp>
</file>

<file path=ppt/media/image68.png>
</file>

<file path=ppt/media/image69.jpeg>
</file>

<file path=ppt/media/image7.jpeg>
</file>

<file path=ppt/media/image70.bmp>
</file>

<file path=ppt/media/image71.bmp>
</file>

<file path=ppt/media/image72.bmp>
</file>

<file path=ppt/media/image74.png>
</file>

<file path=ppt/media/image75.jpeg>
</file>

<file path=ppt/media/image76.bmp>
</file>

<file path=ppt/media/image77.bmp>
</file>

<file path=ppt/media/image78.bmp>
</file>

<file path=ppt/media/image79.bmp>
</file>

<file path=ppt/media/image8.png>
</file>

<file path=ppt/media/image80.bmp>
</file>

<file path=ppt/media/image81.png>
</file>

<file path=ppt/media/image82.jpeg>
</file>

<file path=ppt/media/image83.png>
</file>

<file path=ppt/media/image84.jpeg>
</file>

<file path=ppt/media/image9.png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jpeg"/><Relationship Id="rId3" Type="http://schemas.openxmlformats.org/officeDocument/2006/relationships/image" Target="../media/image49.bmp"/><Relationship Id="rId4" Type="http://schemas.openxmlformats.org/officeDocument/2006/relationships/image" Target="../media/image50.bmp"/><Relationship Id="rId5" Type="http://schemas.openxmlformats.org/officeDocument/2006/relationships/image" Target="../media/image51.bmp"/><Relationship Id="rId6" Type="http://schemas.openxmlformats.org/officeDocument/2006/relationships/image" Target="../media/image52.png"/><Relationship Id="rId7" Type="http://schemas.openxmlformats.org/officeDocument/2006/relationships/image" Target="../media/image53.png"/><Relationship Id="rId8" Type="http://schemas.openxmlformats.org/officeDocument/2006/relationships/image" Target="../media/image54.png"/><Relationship Id="rId9" Type="http://schemas.openxmlformats.org/officeDocument/2006/relationships/image" Target="../media/image55.bmp"/><Relationship Id="rId10" Type="http://schemas.openxmlformats.org/officeDocument/2006/relationships/image" Target="../media/image56.bmp"/><Relationship Id="rId11" Type="http://schemas.openxmlformats.org/officeDocument/2006/relationships/image" Target="../media/image57.bmp"/><Relationship Id="rId12" Type="http://schemas.openxmlformats.org/officeDocument/2006/relationships/image" Target="../media/image58.bmp"/><Relationship Id="rId13" Type="http://schemas.openxmlformats.org/officeDocument/2006/relationships/image" Target="../media/image59.bmp"/><Relationship Id="rId14" Type="http://schemas.openxmlformats.org/officeDocument/2006/relationships/image" Target="../media/image60.bmp"/><Relationship Id="rId15" Type="http://schemas.openxmlformats.org/officeDocument/2006/relationships/image" Target="../media/image61.bmp"/><Relationship Id="rId16" Type="http://schemas.openxmlformats.org/officeDocument/2006/relationships/image" Target="../media/image62.bmp"/><Relationship Id="rId17" Type="http://schemas.openxmlformats.org/officeDocument/2006/relationships/image" Target="../media/image63.bmp"/><Relationship Id="rId18" Type="http://schemas.openxmlformats.org/officeDocument/2006/relationships/image" Target="../media/image64.bmp"/><Relationship Id="rId19" Type="http://schemas.openxmlformats.org/officeDocument/2006/relationships/image" Target="../media/image65.bmp"/><Relationship Id="rId20" Type="http://schemas.openxmlformats.org/officeDocument/2006/relationships/image" Target="../media/image66.png"/><Relationship Id="rId21" Type="http://schemas.openxmlformats.org/officeDocument/2006/relationships/image" Target="../media/image67.bmp"/><Relationship Id="rId2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image" Target="../media/image69.jpeg"/><Relationship Id="rId3" Type="http://schemas.openxmlformats.org/officeDocument/2006/relationships/image" Target="../media/image70.bmp"/><Relationship Id="rId4" Type="http://schemas.openxmlformats.org/officeDocument/2006/relationships/image" Target="../media/image71.bmp"/><Relationship Id="rId5" Type="http://schemas.openxmlformats.org/officeDocument/2006/relationships/image" Target="../media/image72.bmp"/><Relationship Id="rId6" Type="http://schemas.openxmlformats.org/officeDocument/2006/relationships/image" Target="../media/image73.bmp"/><Relationship Id="rId7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image" Target="../media/image75.jpeg"/><Relationship Id="rId3" Type="http://schemas.openxmlformats.org/officeDocument/2006/relationships/image" Target="../media/image76.bmp"/><Relationship Id="rId4" Type="http://schemas.openxmlformats.org/officeDocument/2006/relationships/image" Target="../media/image77.bmp"/><Relationship Id="rId5" Type="http://schemas.openxmlformats.org/officeDocument/2006/relationships/image" Target="../media/image78.bmp"/><Relationship Id="rId6" Type="http://schemas.openxmlformats.org/officeDocument/2006/relationships/image" Target="../media/image79.bmp"/><Relationship Id="rId7" Type="http://schemas.openxmlformats.org/officeDocument/2006/relationships/image" Target="../media/image80.bmp"/><Relationship Id="rId8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1.png"/><Relationship Id="rId2" Type="http://schemas.openxmlformats.org/officeDocument/2006/relationships/image" Target="../media/image82.jpe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83.png"/><Relationship Id="rId2" Type="http://schemas.openxmlformats.org/officeDocument/2006/relationships/image" Target="../media/image84.jpe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jpe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jpeg"/><Relationship Id="rId3" Type="http://schemas.openxmlformats.org/officeDocument/2006/relationships/image" Target="../media/image18.bmp"/><Relationship Id="rId4" Type="http://schemas.openxmlformats.org/officeDocument/2006/relationships/image" Target="../media/image19.bmp"/><Relationship Id="rId5" Type="http://schemas.openxmlformats.org/officeDocument/2006/relationships/image" Target="../media/image20.bmp"/><Relationship Id="rId6" Type="http://schemas.openxmlformats.org/officeDocument/2006/relationships/image" Target="../media/image21.bmp"/><Relationship Id="rId7" Type="http://schemas.openxmlformats.org/officeDocument/2006/relationships/image" Target="../media/image22.bmp"/><Relationship Id="rId8" Type="http://schemas.openxmlformats.org/officeDocument/2006/relationships/image" Target="../media/image23.jpeg"/><Relationship Id="rId9" Type="http://schemas.openxmlformats.org/officeDocument/2006/relationships/image" Target="../media/image24.bmp"/><Relationship Id="rId10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jpeg"/><Relationship Id="rId3" Type="http://schemas.openxmlformats.org/officeDocument/2006/relationships/image" Target="../media/image27.bmp"/><Relationship Id="rId4" Type="http://schemas.openxmlformats.org/officeDocument/2006/relationships/image" Target="../media/image28.bmp"/><Relationship Id="rId5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jpeg"/><Relationship Id="rId3" Type="http://schemas.openxmlformats.org/officeDocument/2006/relationships/image" Target="../media/image31.bmp"/><Relationship Id="rId4" Type="http://schemas.openxmlformats.org/officeDocument/2006/relationships/image" Target="../media/image32.bmp"/><Relationship Id="rId5" Type="http://schemas.openxmlformats.org/officeDocument/2006/relationships/image" Target="../media/image33.bmp"/><Relationship Id="rId6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jpeg"/><Relationship Id="rId3" Type="http://schemas.openxmlformats.org/officeDocument/2006/relationships/image" Target="../media/image36.bmp"/><Relationship Id="rId4" Type="http://schemas.openxmlformats.org/officeDocument/2006/relationships/image" Target="../media/image37.bmp"/><Relationship Id="rId5" Type="http://schemas.openxmlformats.org/officeDocument/2006/relationships/image" Target="../media/image38.bmp"/><Relationship Id="rId6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jpeg"/><Relationship Id="rId3" Type="http://schemas.openxmlformats.org/officeDocument/2006/relationships/image" Target="../media/image41.bmp"/><Relationship Id="rId4" Type="http://schemas.openxmlformats.org/officeDocument/2006/relationships/image" Target="../media/image42.bmp"/><Relationship Id="rId5" Type="http://schemas.openxmlformats.org/officeDocument/2006/relationships/image" Target="../media/image43.bmp"/><Relationship Id="rId6" Type="http://schemas.openxmlformats.org/officeDocument/2006/relationships/image" Target="../media/image44.bmp"/><Relationship Id="rId7" Type="http://schemas.openxmlformats.org/officeDocument/2006/relationships/image" Target="../media/image45.bmp"/><Relationship Id="rId8" Type="http://schemas.openxmlformats.org/officeDocument/2006/relationships/image" Target="../media/image46.bmp"/><Relationship Id="rId9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1947240" y="1082520"/>
            <a:ext cx="8076960" cy="1553400"/>
          </a:xfrm>
          <a:prstGeom prst="rect">
            <a:avLst/>
          </a:prstGeom>
          <a:solidFill>
            <a:schemeClr val="bg1">
              <a:lumMod val="85000"/>
            </a:schemeClr>
          </a:solidFill>
          <a:ln w="130320">
            <a:solidFill>
              <a:schemeClr val="accent2"/>
            </a:solidFill>
            <a:round/>
          </a:ln>
          <a:scene3d>
            <a:camera prst="orthographicFront"/>
            <a:lightRig dir="t" rig="threePt"/>
          </a:scene3d>
          <a:sp3d/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GB" sz="2400" spc="-1" strike="noStrike">
                <a:solidFill>
                  <a:srgbClr val="ed7d31"/>
                </a:solidFill>
                <a:latin typeface="Avenir Book"/>
              </a:rPr>
              <a:t>Prediction, Learning, and Memory: 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GB" sz="2400" spc="-1" strike="noStrike">
                <a:solidFill>
                  <a:srgbClr val="808080"/>
                </a:solidFill>
                <a:latin typeface="Avenir Book"/>
              </a:rPr>
              <a:t>Ideas for the Expra task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83" name="Line 2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4" name="Picture 5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85" name="Picture 6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86" name="CustomShape 3"/>
          <p:cNvSpPr/>
          <p:nvPr/>
        </p:nvSpPr>
        <p:spPr>
          <a:xfrm>
            <a:off x="4903560" y="3927600"/>
            <a:ext cx="2386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800" spc="-1" strike="noStrike">
                <a:solidFill>
                  <a:srgbClr val="808080"/>
                </a:solidFill>
                <a:latin typeface="Avenir Book"/>
              </a:rPr>
              <a:t>November, 1, 2021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7" name="Line 4"/>
          <p:cNvSpPr/>
          <p:nvPr/>
        </p:nvSpPr>
        <p:spPr>
          <a:xfrm>
            <a:off x="0" y="0"/>
            <a:ext cx="0" cy="6181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5"/>
          <p:cNvSpPr/>
          <p:nvPr/>
        </p:nvSpPr>
        <p:spPr>
          <a:xfrm>
            <a:off x="5065920" y="5596200"/>
            <a:ext cx="21517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800" spc="-1" strike="noStrike">
                <a:solidFill>
                  <a:srgbClr val="808080"/>
                </a:solidFill>
                <a:latin typeface="Avenir Book"/>
              </a:rPr>
              <a:t>Francesco Pupillo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89" name="Picture 20" descr="A picture containing text&#10;&#10;Description automatically generated"/>
          <p:cNvPicPr/>
          <p:nvPr/>
        </p:nvPicPr>
        <p:blipFill>
          <a:blip r:embed="rId3"/>
          <a:stretch/>
        </p:blipFill>
        <p:spPr>
          <a:xfrm>
            <a:off x="9542880" y="936000"/>
            <a:ext cx="2072160" cy="2587680"/>
          </a:xfrm>
          <a:prstGeom prst="rect">
            <a:avLst/>
          </a:prstGeom>
          <a:ln>
            <a:noFill/>
          </a:ln>
          <a:scene3d>
            <a:camera prst="orthographicFront"/>
            <a:lightRig dir="t" rig="threePt"/>
          </a:scene3d>
          <a:sp3d/>
        </p:spPr>
      </p:pic>
      <p:sp>
        <p:nvSpPr>
          <p:cNvPr id="90" name="CustomShape 6"/>
          <p:cNvSpPr/>
          <p:nvPr/>
        </p:nvSpPr>
        <p:spPr>
          <a:xfrm>
            <a:off x="3126240" y="4607640"/>
            <a:ext cx="65059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DE" sz="1800" spc="-1" strike="noStrike">
                <a:solidFill>
                  <a:srgbClr val="808080"/>
                </a:solidFill>
                <a:latin typeface="Avenir Book"/>
              </a:rPr>
              <a:t>Lifespan Cognitive and Brain Development (LISCO) Lab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DE" sz="1800" spc="-1" strike="noStrike">
                <a:solidFill>
                  <a:srgbClr val="808080"/>
                </a:solidFill>
                <a:latin typeface="Avenir Book"/>
              </a:rPr>
              <a:t>Goethe University Frankfurt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Line 1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29" name="Picture 4_6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230" name="Picture 5_6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231" name="CustomShape 2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2" name="CustomShape 3"/>
          <p:cNvSpPr/>
          <p:nvPr/>
        </p:nvSpPr>
        <p:spPr>
          <a:xfrm>
            <a:off x="477720" y="307080"/>
            <a:ext cx="1782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METHODS 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33" name="CustomShape 4"/>
          <p:cNvSpPr/>
          <p:nvPr/>
        </p:nvSpPr>
        <p:spPr>
          <a:xfrm>
            <a:off x="3900600" y="6383160"/>
            <a:ext cx="7070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400" spc="-1" strike="noStrike">
                <a:solidFill>
                  <a:srgbClr val="808080"/>
                </a:solidFill>
                <a:latin typeface="Avenir Book"/>
              </a:rPr>
              <a:t>Name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34" name="TextShape 5"/>
          <p:cNvSpPr txBox="1"/>
          <p:nvPr/>
        </p:nvSpPr>
        <p:spPr>
          <a:xfrm>
            <a:off x="4700520" y="2651760"/>
            <a:ext cx="246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00a933"/>
                </a:solidFill>
                <a:latin typeface="Arial"/>
              </a:rPr>
              <a:t>Learning</a:t>
            </a:r>
            <a:endParaRPr b="0" lang="en-US" sz="1800" spc="-1" strike="noStrike">
              <a:solidFill>
                <a:srgbClr val="00a933"/>
              </a:solidFill>
              <a:latin typeface="Arial"/>
            </a:endParaRPr>
          </a:p>
        </p:txBody>
      </p:sp>
      <p:pic>
        <p:nvPicPr>
          <p:cNvPr id="235" name="" descr=""/>
          <p:cNvPicPr/>
          <p:nvPr/>
        </p:nvPicPr>
        <p:blipFill>
          <a:blip r:embed="rId3"/>
          <a:stretch/>
        </p:blipFill>
        <p:spPr>
          <a:xfrm>
            <a:off x="2320920" y="3593880"/>
            <a:ext cx="381600" cy="584640"/>
          </a:xfrm>
          <a:prstGeom prst="rect">
            <a:avLst/>
          </a:prstGeom>
          <a:ln>
            <a:noFill/>
          </a:ln>
        </p:spPr>
      </p:pic>
      <p:sp>
        <p:nvSpPr>
          <p:cNvPr id="236" name="TextShape 6"/>
          <p:cNvSpPr txBox="1"/>
          <p:nvPr/>
        </p:nvSpPr>
        <p:spPr>
          <a:xfrm>
            <a:off x="2926080" y="3548880"/>
            <a:ext cx="8379360" cy="657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latin typeface="Arial"/>
                <a:ea typeface="Noto Sans CJK SC"/>
              </a:rPr>
              <a:t> </a:t>
            </a:r>
            <a:r>
              <a:rPr b="1" lang="en-US" sz="2400" spc="-1" strike="noStrike">
                <a:latin typeface="Arial"/>
                <a:ea typeface="Noto Sans CJK SC"/>
              </a:rPr>
              <a:t>toys</a:t>
            </a:r>
            <a:r>
              <a:rPr b="0" lang="en-US" sz="2400" spc="-1" strike="noStrike">
                <a:latin typeface="Arial"/>
                <a:ea typeface="Noto Sans CJK SC"/>
              </a:rPr>
              <a:t>           food       </a:t>
            </a:r>
            <a:r>
              <a:rPr b="1" lang="en-US" sz="2400" spc="-1" strike="noStrike">
                <a:latin typeface="Arial"/>
                <a:ea typeface="Noto Sans CJK SC"/>
              </a:rPr>
              <a:t>utensils</a:t>
            </a:r>
            <a:r>
              <a:rPr b="0" lang="en-US" sz="2400" spc="-1" strike="noStrike">
                <a:latin typeface="Arial"/>
                <a:ea typeface="Noto Sans CJK SC"/>
              </a:rPr>
              <a:t>   sport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7" name="TextShape 7"/>
          <p:cNvSpPr txBox="1"/>
          <p:nvPr/>
        </p:nvSpPr>
        <p:spPr>
          <a:xfrm>
            <a:off x="3017520" y="5377680"/>
            <a:ext cx="8379360" cy="657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2400" spc="-1" strike="noStrike">
                <a:latin typeface="Arial"/>
                <a:ea typeface="Noto Sans CJK SC"/>
              </a:rPr>
              <a:t>furniture</a:t>
            </a:r>
            <a:r>
              <a:rPr b="0" lang="en-US" sz="2400" spc="-1" strike="noStrike">
                <a:latin typeface="Arial"/>
                <a:ea typeface="Noto Sans CJK SC"/>
              </a:rPr>
              <a:t>  </a:t>
            </a:r>
            <a:r>
              <a:rPr b="0" lang="en-US" sz="2400" spc="-1" strike="noStrike">
                <a:latin typeface="Arial"/>
              </a:rPr>
              <a:t>utensils</a:t>
            </a:r>
            <a:r>
              <a:rPr b="0" lang="en-US" sz="2400" spc="-1" strike="noStrike">
                <a:latin typeface="Arial"/>
              </a:rPr>
              <a:t> </a:t>
            </a:r>
            <a:r>
              <a:rPr b="1" lang="en-US" sz="2400" spc="-1" strike="noStrike">
                <a:latin typeface="Arial"/>
              </a:rPr>
              <a:t>vehicles     </a:t>
            </a:r>
            <a:r>
              <a:rPr b="0" lang="en-US" sz="2400" spc="-1" strike="noStrike">
                <a:latin typeface="Arial"/>
              </a:rPr>
              <a:t>toys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8" name="TextShape 8"/>
          <p:cNvSpPr txBox="1"/>
          <p:nvPr/>
        </p:nvSpPr>
        <p:spPr>
          <a:xfrm>
            <a:off x="4700520" y="4276440"/>
            <a:ext cx="246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Encoding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pic>
        <p:nvPicPr>
          <p:cNvPr id="239" name="" descr=""/>
          <p:cNvPicPr/>
          <p:nvPr/>
        </p:nvPicPr>
        <p:blipFill>
          <a:blip r:embed="rId4"/>
          <a:stretch/>
        </p:blipFill>
        <p:spPr>
          <a:xfrm>
            <a:off x="2234880" y="2667960"/>
            <a:ext cx="508320" cy="806760"/>
          </a:xfrm>
          <a:prstGeom prst="rect">
            <a:avLst/>
          </a:prstGeom>
          <a:ln>
            <a:noFill/>
          </a:ln>
        </p:spPr>
      </p:pic>
      <p:pic>
        <p:nvPicPr>
          <p:cNvPr id="240" name="" descr=""/>
          <p:cNvPicPr/>
          <p:nvPr/>
        </p:nvPicPr>
        <p:blipFill>
          <a:blip r:embed="rId5"/>
          <a:stretch/>
        </p:blipFill>
        <p:spPr>
          <a:xfrm>
            <a:off x="2286000" y="4572000"/>
            <a:ext cx="399600" cy="572040"/>
          </a:xfrm>
          <a:prstGeom prst="rect">
            <a:avLst/>
          </a:prstGeom>
          <a:ln>
            <a:noFill/>
          </a:ln>
        </p:spPr>
      </p:pic>
      <p:sp>
        <p:nvSpPr>
          <p:cNvPr id="241" name="CustomShape 9"/>
          <p:cNvSpPr/>
          <p:nvPr/>
        </p:nvSpPr>
        <p:spPr>
          <a:xfrm>
            <a:off x="2103120" y="2676240"/>
            <a:ext cx="5943600" cy="15512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10"/>
          <p:cNvSpPr/>
          <p:nvPr/>
        </p:nvSpPr>
        <p:spPr>
          <a:xfrm>
            <a:off x="2103120" y="4327200"/>
            <a:ext cx="5943600" cy="179928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TextShape 11"/>
          <p:cNvSpPr txBox="1"/>
          <p:nvPr/>
        </p:nvSpPr>
        <p:spPr>
          <a:xfrm>
            <a:off x="4393080" y="1001160"/>
            <a:ext cx="246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3465a4"/>
                </a:solidFill>
                <a:latin typeface="Arial"/>
              </a:rPr>
              <a:t>Pre-Learning</a:t>
            </a:r>
            <a:endParaRPr b="0" lang="en-US" sz="1800" spc="-1" strike="noStrike">
              <a:solidFill>
                <a:srgbClr val="3465a4"/>
              </a:solidFill>
              <a:latin typeface="Arial"/>
            </a:endParaRPr>
          </a:p>
        </p:txBody>
      </p:sp>
      <p:sp>
        <p:nvSpPr>
          <p:cNvPr id="244" name="CustomShape 12"/>
          <p:cNvSpPr/>
          <p:nvPr/>
        </p:nvSpPr>
        <p:spPr>
          <a:xfrm>
            <a:off x="2119680" y="1025640"/>
            <a:ext cx="5927040" cy="15512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45" name="" descr=""/>
          <p:cNvPicPr/>
          <p:nvPr/>
        </p:nvPicPr>
        <p:blipFill>
          <a:blip r:embed="rId6"/>
          <a:stretch/>
        </p:blipFill>
        <p:spPr>
          <a:xfrm>
            <a:off x="2286000" y="1182600"/>
            <a:ext cx="640080" cy="554760"/>
          </a:xfrm>
          <a:prstGeom prst="rect">
            <a:avLst/>
          </a:prstGeom>
          <a:ln>
            <a:noFill/>
          </a:ln>
        </p:spPr>
      </p:pic>
      <p:sp>
        <p:nvSpPr>
          <p:cNvPr id="246" name="TextShape 13"/>
          <p:cNvSpPr txBox="1"/>
          <p:nvPr/>
        </p:nvSpPr>
        <p:spPr>
          <a:xfrm>
            <a:off x="2926080" y="1919520"/>
            <a:ext cx="8379360" cy="657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400" spc="-1" strike="noStrike">
                <a:latin typeface="Arial"/>
              </a:rPr>
              <a:t>furniture     food      sport   electronics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47" name="" descr=""/>
          <p:cNvPicPr/>
          <p:nvPr/>
        </p:nvPicPr>
        <p:blipFill>
          <a:blip r:embed="rId7"/>
          <a:stretch/>
        </p:blipFill>
        <p:spPr>
          <a:xfrm>
            <a:off x="7040880" y="1364760"/>
            <a:ext cx="640080" cy="554760"/>
          </a:xfrm>
          <a:prstGeom prst="rect">
            <a:avLst/>
          </a:prstGeom>
          <a:ln>
            <a:noFill/>
          </a:ln>
        </p:spPr>
      </p:pic>
      <p:pic>
        <p:nvPicPr>
          <p:cNvPr id="248" name="" descr=""/>
          <p:cNvPicPr/>
          <p:nvPr/>
        </p:nvPicPr>
        <p:blipFill>
          <a:blip r:embed="rId8"/>
          <a:stretch/>
        </p:blipFill>
        <p:spPr>
          <a:xfrm>
            <a:off x="2286000" y="1182960"/>
            <a:ext cx="640080" cy="554760"/>
          </a:xfrm>
          <a:prstGeom prst="rect">
            <a:avLst/>
          </a:prstGeom>
          <a:ln>
            <a:noFill/>
          </a:ln>
        </p:spPr>
      </p:pic>
      <p:sp>
        <p:nvSpPr>
          <p:cNvPr id="249" name="CustomShape 14"/>
          <p:cNvSpPr/>
          <p:nvPr/>
        </p:nvSpPr>
        <p:spPr>
          <a:xfrm>
            <a:off x="3017520" y="3474720"/>
            <a:ext cx="4023360" cy="640080"/>
          </a:xfrm>
          <a:prstGeom prst="rect">
            <a:avLst/>
          </a:pr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CustomShape 15"/>
          <p:cNvSpPr/>
          <p:nvPr/>
        </p:nvSpPr>
        <p:spPr>
          <a:xfrm>
            <a:off x="3017520" y="5303520"/>
            <a:ext cx="4023360" cy="640080"/>
          </a:xfrm>
          <a:prstGeom prst="rect">
            <a:avLst/>
          </a:pr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51" name="" descr=""/>
          <p:cNvPicPr/>
          <p:nvPr/>
        </p:nvPicPr>
        <p:blipFill>
          <a:blip r:embed="rId9"/>
          <a:stretch/>
        </p:blipFill>
        <p:spPr>
          <a:xfrm>
            <a:off x="2401920" y="1847880"/>
            <a:ext cx="377640" cy="621000"/>
          </a:xfrm>
          <a:prstGeom prst="rect">
            <a:avLst/>
          </a:prstGeom>
          <a:ln>
            <a:noFill/>
          </a:ln>
        </p:spPr>
      </p:pic>
      <p:pic>
        <p:nvPicPr>
          <p:cNvPr id="252" name="" descr=""/>
          <p:cNvPicPr/>
          <p:nvPr/>
        </p:nvPicPr>
        <p:blipFill>
          <a:blip r:embed="rId10"/>
          <a:stretch/>
        </p:blipFill>
        <p:spPr>
          <a:xfrm>
            <a:off x="5840280" y="1390680"/>
            <a:ext cx="377640" cy="621000"/>
          </a:xfrm>
          <a:prstGeom prst="rect">
            <a:avLst/>
          </a:prstGeom>
          <a:ln>
            <a:noFill/>
          </a:ln>
        </p:spPr>
      </p:pic>
      <p:pic>
        <p:nvPicPr>
          <p:cNvPr id="253" name="" descr=""/>
          <p:cNvPicPr/>
          <p:nvPr/>
        </p:nvPicPr>
        <p:blipFill>
          <a:blip r:embed="rId11"/>
          <a:stretch/>
        </p:blipFill>
        <p:spPr>
          <a:xfrm>
            <a:off x="7390800" y="2890080"/>
            <a:ext cx="381600" cy="584640"/>
          </a:xfrm>
          <a:prstGeom prst="rect">
            <a:avLst/>
          </a:prstGeom>
          <a:ln>
            <a:noFill/>
          </a:ln>
        </p:spPr>
      </p:pic>
      <p:sp>
        <p:nvSpPr>
          <p:cNvPr id="254" name="TextShape 16"/>
          <p:cNvSpPr txBox="1"/>
          <p:nvPr/>
        </p:nvSpPr>
        <p:spPr>
          <a:xfrm>
            <a:off x="1371600" y="1280160"/>
            <a:ext cx="598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new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5" name="TextShape 17"/>
          <p:cNvSpPr txBox="1"/>
          <p:nvPr/>
        </p:nvSpPr>
        <p:spPr>
          <a:xfrm>
            <a:off x="1357920" y="1939680"/>
            <a:ext cx="598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new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6" name="TextShape 18"/>
          <p:cNvSpPr txBox="1"/>
          <p:nvPr/>
        </p:nvSpPr>
        <p:spPr>
          <a:xfrm>
            <a:off x="1321920" y="2926080"/>
            <a:ext cx="598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new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7" name="TextShape 19"/>
          <p:cNvSpPr txBox="1"/>
          <p:nvPr/>
        </p:nvSpPr>
        <p:spPr>
          <a:xfrm>
            <a:off x="1388160" y="3677040"/>
            <a:ext cx="4838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old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TextShape 20"/>
          <p:cNvSpPr txBox="1"/>
          <p:nvPr/>
        </p:nvSpPr>
        <p:spPr>
          <a:xfrm>
            <a:off x="1443600" y="5577840"/>
            <a:ext cx="4838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old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9" name="TextShape 21"/>
          <p:cNvSpPr txBox="1"/>
          <p:nvPr/>
        </p:nvSpPr>
        <p:spPr>
          <a:xfrm>
            <a:off x="1436400" y="4846320"/>
            <a:ext cx="598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new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60" name="" descr=""/>
          <p:cNvPicPr/>
          <p:nvPr/>
        </p:nvPicPr>
        <p:blipFill>
          <a:blip r:embed="rId12"/>
          <a:stretch/>
        </p:blipFill>
        <p:spPr>
          <a:xfrm>
            <a:off x="3200400" y="2802600"/>
            <a:ext cx="365760" cy="580680"/>
          </a:xfrm>
          <a:prstGeom prst="rect">
            <a:avLst/>
          </a:prstGeom>
          <a:ln>
            <a:noFill/>
          </a:ln>
        </p:spPr>
      </p:pic>
      <p:pic>
        <p:nvPicPr>
          <p:cNvPr id="261" name="" descr=""/>
          <p:cNvPicPr/>
          <p:nvPr/>
        </p:nvPicPr>
        <p:blipFill>
          <a:blip r:embed="rId13"/>
          <a:stretch/>
        </p:blipFill>
        <p:spPr>
          <a:xfrm>
            <a:off x="7264080" y="4496760"/>
            <a:ext cx="508320" cy="806760"/>
          </a:xfrm>
          <a:prstGeom prst="rect">
            <a:avLst/>
          </a:prstGeom>
          <a:ln>
            <a:noFill/>
          </a:ln>
        </p:spPr>
      </p:pic>
      <p:pic>
        <p:nvPicPr>
          <p:cNvPr id="262" name="" descr=""/>
          <p:cNvPicPr/>
          <p:nvPr/>
        </p:nvPicPr>
        <p:blipFill>
          <a:blip r:embed="rId14"/>
          <a:stretch/>
        </p:blipFill>
        <p:spPr>
          <a:xfrm>
            <a:off x="2234880" y="5319720"/>
            <a:ext cx="508320" cy="806760"/>
          </a:xfrm>
          <a:prstGeom prst="rect">
            <a:avLst/>
          </a:prstGeom>
          <a:ln>
            <a:noFill/>
          </a:ln>
        </p:spPr>
      </p:pic>
      <p:pic>
        <p:nvPicPr>
          <p:cNvPr id="263" name="" descr=""/>
          <p:cNvPicPr/>
          <p:nvPr/>
        </p:nvPicPr>
        <p:blipFill>
          <a:blip r:embed="rId15"/>
          <a:stretch/>
        </p:blipFill>
        <p:spPr>
          <a:xfrm>
            <a:off x="3532320" y="4572000"/>
            <a:ext cx="399600" cy="572040"/>
          </a:xfrm>
          <a:prstGeom prst="rect">
            <a:avLst/>
          </a:prstGeom>
          <a:ln>
            <a:noFill/>
          </a:ln>
        </p:spPr>
      </p:pic>
      <p:pic>
        <p:nvPicPr>
          <p:cNvPr id="264" name="" descr=""/>
          <p:cNvPicPr/>
          <p:nvPr/>
        </p:nvPicPr>
        <p:blipFill>
          <a:blip r:embed="rId16"/>
          <a:stretch/>
        </p:blipFill>
        <p:spPr>
          <a:xfrm>
            <a:off x="731520" y="2651760"/>
            <a:ext cx="508320" cy="806760"/>
          </a:xfrm>
          <a:prstGeom prst="rect">
            <a:avLst/>
          </a:prstGeom>
          <a:ln>
            <a:noFill/>
          </a:ln>
        </p:spPr>
      </p:pic>
      <p:pic>
        <p:nvPicPr>
          <p:cNvPr id="265" name="" descr=""/>
          <p:cNvPicPr/>
          <p:nvPr/>
        </p:nvPicPr>
        <p:blipFill>
          <a:blip r:embed="rId17"/>
          <a:stretch/>
        </p:blipFill>
        <p:spPr>
          <a:xfrm>
            <a:off x="731520" y="3566160"/>
            <a:ext cx="381600" cy="584640"/>
          </a:xfrm>
          <a:prstGeom prst="rect">
            <a:avLst/>
          </a:prstGeom>
          <a:ln>
            <a:noFill/>
          </a:ln>
        </p:spPr>
      </p:pic>
      <p:pic>
        <p:nvPicPr>
          <p:cNvPr id="266" name="" descr=""/>
          <p:cNvPicPr/>
          <p:nvPr/>
        </p:nvPicPr>
        <p:blipFill>
          <a:blip r:embed="rId18"/>
          <a:stretch/>
        </p:blipFill>
        <p:spPr>
          <a:xfrm>
            <a:off x="731520" y="4572000"/>
            <a:ext cx="399600" cy="572040"/>
          </a:xfrm>
          <a:prstGeom prst="rect">
            <a:avLst/>
          </a:prstGeom>
          <a:ln>
            <a:noFill/>
          </a:ln>
        </p:spPr>
      </p:pic>
      <p:pic>
        <p:nvPicPr>
          <p:cNvPr id="267" name="" descr=""/>
          <p:cNvPicPr/>
          <p:nvPr/>
        </p:nvPicPr>
        <p:blipFill>
          <a:blip r:embed="rId19"/>
          <a:stretch/>
        </p:blipFill>
        <p:spPr>
          <a:xfrm>
            <a:off x="731520" y="5303520"/>
            <a:ext cx="508320" cy="806760"/>
          </a:xfrm>
          <a:prstGeom prst="rect">
            <a:avLst/>
          </a:prstGeom>
          <a:ln>
            <a:noFill/>
          </a:ln>
        </p:spPr>
      </p:pic>
      <p:pic>
        <p:nvPicPr>
          <p:cNvPr id="268" name="" descr=""/>
          <p:cNvPicPr/>
          <p:nvPr/>
        </p:nvPicPr>
        <p:blipFill>
          <a:blip r:embed="rId20"/>
          <a:stretch/>
        </p:blipFill>
        <p:spPr>
          <a:xfrm>
            <a:off x="640080" y="1097280"/>
            <a:ext cx="640080" cy="554760"/>
          </a:xfrm>
          <a:prstGeom prst="rect">
            <a:avLst/>
          </a:prstGeom>
          <a:ln>
            <a:noFill/>
          </a:ln>
        </p:spPr>
      </p:pic>
      <p:pic>
        <p:nvPicPr>
          <p:cNvPr id="269" name="" descr=""/>
          <p:cNvPicPr/>
          <p:nvPr/>
        </p:nvPicPr>
        <p:blipFill>
          <a:blip r:embed="rId21"/>
          <a:stretch/>
        </p:blipFill>
        <p:spPr>
          <a:xfrm>
            <a:off x="731520" y="1756440"/>
            <a:ext cx="377640" cy="621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1371960" y="2047680"/>
            <a:ext cx="61261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</a:t>
            </a:r>
            <a:r>
              <a:rPr b="0" lang="en-US" sz="1800" spc="-1" strike="noStrike">
                <a:latin typeface="Arial"/>
              </a:rPr>
              <a:t>o</a:t>
            </a:r>
            <a:r>
              <a:rPr b="0" lang="en-US" sz="1800" spc="-1" strike="noStrike">
                <a:latin typeface="Arial"/>
              </a:rPr>
              <a:t>n</a:t>
            </a:r>
            <a:r>
              <a:rPr b="0" lang="en-US" sz="1800" spc="-1" strike="noStrike">
                <a:latin typeface="Arial"/>
              </a:rPr>
              <a:t>t</a:t>
            </a:r>
            <a:r>
              <a:rPr b="0" lang="en-US" sz="1800" spc="-1" strike="noStrike">
                <a:latin typeface="Arial"/>
              </a:rPr>
              <a:t>i</a:t>
            </a:r>
            <a:r>
              <a:rPr b="0" lang="en-US" sz="1800" spc="-1" strike="noStrike">
                <a:latin typeface="Arial"/>
              </a:rPr>
              <a:t>n</a:t>
            </a:r>
            <a:r>
              <a:rPr b="0" lang="en-US" sz="1800" spc="-1" strike="noStrike">
                <a:latin typeface="Arial"/>
              </a:rPr>
              <a:t>g</a:t>
            </a:r>
            <a:r>
              <a:rPr b="0" lang="en-US" sz="1800" spc="-1" strike="noStrike">
                <a:latin typeface="Arial"/>
              </a:rPr>
              <a:t>e</a:t>
            </a:r>
            <a:r>
              <a:rPr b="0" lang="en-US" sz="1800" spc="-1" strike="noStrike">
                <a:latin typeface="Arial"/>
              </a:rPr>
              <a:t>n</a:t>
            </a:r>
            <a:r>
              <a:rPr b="0" lang="en-US" sz="1800" spc="-1" strike="noStrike">
                <a:latin typeface="Arial"/>
              </a:rPr>
              <a:t>c</a:t>
            </a:r>
            <a:r>
              <a:rPr b="0" lang="en-US" sz="1800" spc="-1" strike="noStrike">
                <a:latin typeface="Arial"/>
              </a:rPr>
              <a:t>i</a:t>
            </a:r>
            <a:r>
              <a:rPr b="0" lang="en-US" sz="1800" spc="-1" strike="noStrike">
                <a:latin typeface="Arial"/>
              </a:rPr>
              <a:t>e</a:t>
            </a:r>
            <a:r>
              <a:rPr b="0" lang="en-US" sz="1800" spc="-1" strike="noStrike">
                <a:latin typeface="Arial"/>
              </a:rPr>
              <a:t>s</a:t>
            </a:r>
            <a:br/>
            <a:r>
              <a:rPr b="0" lang="en-US" sz="1800" spc="-1" strike="noStrike">
                <a:latin typeface="Arial"/>
              </a:rPr>
              <a:t>A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1" name="Line 2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2" name="Picture 4_7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273" name="Picture 5_7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274" name="CustomShape 3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5" name="CustomShape 4"/>
          <p:cNvSpPr/>
          <p:nvPr/>
        </p:nvSpPr>
        <p:spPr>
          <a:xfrm>
            <a:off x="477720" y="307080"/>
            <a:ext cx="1782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M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E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T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H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O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D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S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 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76" name="CustomShape 5"/>
          <p:cNvSpPr/>
          <p:nvPr/>
        </p:nvSpPr>
        <p:spPr>
          <a:xfrm>
            <a:off x="1737720" y="1463400"/>
            <a:ext cx="6675120" cy="54864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CustomShape 6"/>
          <p:cNvSpPr/>
          <p:nvPr/>
        </p:nvSpPr>
        <p:spPr>
          <a:xfrm>
            <a:off x="1371960" y="2906280"/>
            <a:ext cx="61261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Contingencies</a:t>
            </a:r>
            <a:br/>
            <a:r>
              <a:rPr b="0" lang="en-US" sz="1800" spc="-1" strike="noStrike">
                <a:latin typeface="Arial"/>
              </a:rPr>
              <a:t>B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8" name="CustomShape 7"/>
          <p:cNvSpPr/>
          <p:nvPr/>
        </p:nvSpPr>
        <p:spPr>
          <a:xfrm>
            <a:off x="1371960" y="3729240"/>
            <a:ext cx="61261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</a:t>
            </a:r>
            <a:r>
              <a:rPr b="0" lang="en-US" sz="1800" spc="-1" strike="noStrike">
                <a:latin typeface="Arial"/>
              </a:rPr>
              <a:t>ting</a:t>
            </a:r>
            <a:r>
              <a:rPr b="0" lang="en-US" sz="1800" spc="-1" strike="noStrike">
                <a:latin typeface="Arial"/>
              </a:rPr>
              <a:t>enci</a:t>
            </a:r>
            <a:r>
              <a:rPr b="0" lang="en-US" sz="1800" spc="-1" strike="noStrike">
                <a:latin typeface="Arial"/>
              </a:rPr>
              <a:t>es</a:t>
            </a:r>
            <a:br/>
            <a:r>
              <a:rPr b="0" lang="en-US" sz="1800" spc="-1" strike="noStrike">
                <a:latin typeface="Arial"/>
              </a:rPr>
              <a:t>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9" name="CustomShape 8"/>
          <p:cNvSpPr/>
          <p:nvPr/>
        </p:nvSpPr>
        <p:spPr>
          <a:xfrm>
            <a:off x="1371960" y="4571640"/>
            <a:ext cx="61261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</a:t>
            </a:r>
            <a:r>
              <a:rPr b="0" lang="en-US" sz="1800" spc="-1" strike="noStrike">
                <a:latin typeface="Arial"/>
              </a:rPr>
              <a:t>nti</a:t>
            </a:r>
            <a:r>
              <a:rPr b="0" lang="en-US" sz="1800" spc="-1" strike="noStrike">
                <a:latin typeface="Arial"/>
              </a:rPr>
              <a:t>ng</a:t>
            </a:r>
            <a:r>
              <a:rPr b="0" lang="en-US" sz="1800" spc="-1" strike="noStrike">
                <a:latin typeface="Arial"/>
              </a:rPr>
              <a:t>en</a:t>
            </a:r>
            <a:r>
              <a:rPr b="0" lang="en-US" sz="1800" spc="-1" strike="noStrike">
                <a:latin typeface="Arial"/>
              </a:rPr>
              <a:t>cie</a:t>
            </a:r>
            <a:r>
              <a:rPr b="0" lang="en-US" sz="1800" spc="-1" strike="noStrike">
                <a:latin typeface="Arial"/>
              </a:rPr>
              <a:t>s</a:t>
            </a:r>
            <a:br/>
            <a:r>
              <a:rPr b="0" lang="en-US" sz="1800" spc="-1" strike="noStrike">
                <a:latin typeface="Arial"/>
              </a:rPr>
              <a:t>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0" name="CustomShape 9"/>
          <p:cNvSpPr/>
          <p:nvPr/>
        </p:nvSpPr>
        <p:spPr>
          <a:xfrm>
            <a:off x="4740840" y="1463400"/>
            <a:ext cx="1280160" cy="420588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TextShape 10"/>
          <p:cNvSpPr txBox="1"/>
          <p:nvPr/>
        </p:nvSpPr>
        <p:spPr>
          <a:xfrm>
            <a:off x="4845960" y="1574280"/>
            <a:ext cx="1554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Learning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2" name="CustomShape 11"/>
          <p:cNvSpPr/>
          <p:nvPr/>
        </p:nvSpPr>
        <p:spPr>
          <a:xfrm>
            <a:off x="6057360" y="1463400"/>
            <a:ext cx="1349280" cy="420588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TextShape 12"/>
          <p:cNvSpPr txBox="1"/>
          <p:nvPr/>
        </p:nvSpPr>
        <p:spPr>
          <a:xfrm>
            <a:off x="6170760" y="1574280"/>
            <a:ext cx="1554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Encoding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84" name="" descr=""/>
          <p:cNvPicPr/>
          <p:nvPr/>
        </p:nvPicPr>
        <p:blipFill>
          <a:blip r:embed="rId3"/>
          <a:stretch/>
        </p:blipFill>
        <p:spPr>
          <a:xfrm>
            <a:off x="615600" y="3696480"/>
            <a:ext cx="457200" cy="779040"/>
          </a:xfrm>
          <a:prstGeom prst="rect">
            <a:avLst/>
          </a:prstGeom>
          <a:ln>
            <a:noFill/>
          </a:ln>
        </p:spPr>
      </p:pic>
      <p:sp>
        <p:nvSpPr>
          <p:cNvPr id="285" name="CustomShape 13"/>
          <p:cNvSpPr/>
          <p:nvPr/>
        </p:nvSpPr>
        <p:spPr>
          <a:xfrm>
            <a:off x="6057360" y="3729240"/>
            <a:ext cx="1349280" cy="640080"/>
          </a:xfrm>
          <a:prstGeom prst="rect">
            <a:avLst/>
          </a:prstGeom>
          <a:solidFill>
            <a:srgbClr val="2a6099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CustomShape 14"/>
          <p:cNvSpPr/>
          <p:nvPr/>
        </p:nvSpPr>
        <p:spPr>
          <a:xfrm>
            <a:off x="6021000" y="4571640"/>
            <a:ext cx="1349280" cy="640080"/>
          </a:xfrm>
          <a:prstGeom prst="rect">
            <a:avLst/>
          </a:prstGeom>
          <a:solidFill>
            <a:srgbClr val="bf0041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87" name="CustomShape 15"/>
          <p:cNvSpPr/>
          <p:nvPr/>
        </p:nvSpPr>
        <p:spPr>
          <a:xfrm>
            <a:off x="8251920" y="3296880"/>
            <a:ext cx="1349280" cy="640080"/>
          </a:xfrm>
          <a:prstGeom prst="rect">
            <a:avLst/>
          </a:prstGeom>
          <a:solidFill>
            <a:srgbClr val="2a6099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Learned</a:t>
            </a:r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  <p:sp>
        <p:nvSpPr>
          <p:cNvPr id="288" name="CustomShape 16"/>
          <p:cNvSpPr/>
          <p:nvPr/>
        </p:nvSpPr>
        <p:spPr>
          <a:xfrm>
            <a:off x="10080720" y="3291840"/>
            <a:ext cx="1349280" cy="640080"/>
          </a:xfrm>
          <a:prstGeom prst="rect">
            <a:avLst/>
          </a:prstGeom>
          <a:solidFill>
            <a:srgbClr val="bf0041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Novel </a:t>
            </a:r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  <p:pic>
        <p:nvPicPr>
          <p:cNvPr id="289" name="" descr=""/>
          <p:cNvPicPr/>
          <p:nvPr/>
        </p:nvPicPr>
        <p:blipFill>
          <a:blip r:embed="rId4"/>
          <a:stretch/>
        </p:blipFill>
        <p:spPr>
          <a:xfrm>
            <a:off x="457200" y="4480560"/>
            <a:ext cx="731520" cy="837720"/>
          </a:xfrm>
          <a:prstGeom prst="rect">
            <a:avLst/>
          </a:prstGeom>
          <a:ln>
            <a:noFill/>
          </a:ln>
        </p:spPr>
      </p:pic>
      <p:pic>
        <p:nvPicPr>
          <p:cNvPr id="290" name="" descr=""/>
          <p:cNvPicPr/>
          <p:nvPr/>
        </p:nvPicPr>
        <p:blipFill>
          <a:blip r:embed="rId5"/>
          <a:stretch/>
        </p:blipFill>
        <p:spPr>
          <a:xfrm>
            <a:off x="548640" y="2834640"/>
            <a:ext cx="524160" cy="861840"/>
          </a:xfrm>
          <a:prstGeom prst="rect">
            <a:avLst/>
          </a:prstGeom>
          <a:ln>
            <a:noFill/>
          </a:ln>
        </p:spPr>
      </p:pic>
      <p:pic>
        <p:nvPicPr>
          <p:cNvPr id="291" name="" descr=""/>
          <p:cNvPicPr/>
          <p:nvPr/>
        </p:nvPicPr>
        <p:blipFill>
          <a:blip r:embed="rId6"/>
          <a:stretch/>
        </p:blipFill>
        <p:spPr>
          <a:xfrm flipH="1">
            <a:off x="548640" y="1924920"/>
            <a:ext cx="530640" cy="731520"/>
          </a:xfrm>
          <a:prstGeom prst="rect">
            <a:avLst/>
          </a:prstGeom>
          <a:ln>
            <a:noFill/>
          </a:ln>
        </p:spPr>
      </p:pic>
      <p:sp>
        <p:nvSpPr>
          <p:cNvPr id="292" name="CustomShape 17"/>
          <p:cNvSpPr/>
          <p:nvPr/>
        </p:nvSpPr>
        <p:spPr>
          <a:xfrm>
            <a:off x="3383280" y="1463400"/>
            <a:ext cx="1280160" cy="420588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93" name="TextShape 18"/>
          <p:cNvSpPr txBox="1"/>
          <p:nvPr/>
        </p:nvSpPr>
        <p:spPr>
          <a:xfrm>
            <a:off x="3486600" y="1471320"/>
            <a:ext cx="155448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Pre-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Learning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4" name="TextShape 19"/>
          <p:cNvSpPr txBox="1"/>
          <p:nvPr/>
        </p:nvSpPr>
        <p:spPr>
          <a:xfrm>
            <a:off x="1280160" y="914400"/>
            <a:ext cx="740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Proposal 2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1665720" y="1887120"/>
            <a:ext cx="5696280" cy="522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Contingencies</a:t>
            </a:r>
            <a:br/>
            <a:r>
              <a:rPr b="0" lang="en-US" sz="1800" spc="-1" strike="noStrike">
                <a:latin typeface="Arial"/>
              </a:rPr>
              <a:t>A: 70/30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6" name="Line 2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97" name="Picture 4_8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298" name="Picture 5_8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299" name="CustomShape 3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4"/>
          <p:cNvSpPr/>
          <p:nvPr/>
        </p:nvSpPr>
        <p:spPr>
          <a:xfrm>
            <a:off x="477720" y="307080"/>
            <a:ext cx="1782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METHODS 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01" name="CustomShape 5"/>
          <p:cNvSpPr/>
          <p:nvPr/>
        </p:nvSpPr>
        <p:spPr>
          <a:xfrm>
            <a:off x="1947240" y="1463400"/>
            <a:ext cx="5140440" cy="3340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02" name="CustomShape 6"/>
          <p:cNvSpPr/>
          <p:nvPr/>
        </p:nvSpPr>
        <p:spPr>
          <a:xfrm>
            <a:off x="1665720" y="2494800"/>
            <a:ext cx="5696280" cy="522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Contingencies</a:t>
            </a:r>
            <a:br/>
            <a:r>
              <a:rPr b="0" lang="en-US" sz="1800" spc="-1" strike="noStrike">
                <a:latin typeface="Arial"/>
              </a:rPr>
              <a:t>B: 85/15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3" name="CustomShape 7"/>
          <p:cNvSpPr/>
          <p:nvPr/>
        </p:nvSpPr>
        <p:spPr>
          <a:xfrm>
            <a:off x="1665720" y="3108960"/>
            <a:ext cx="5696280" cy="522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Contingencies</a:t>
            </a:r>
            <a:br/>
            <a:r>
              <a:rPr b="0" lang="en-US" sz="1800" spc="-1" strike="noStrike">
                <a:latin typeface="Arial"/>
              </a:rPr>
              <a:t>C: 85/15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4" name="CustomShape 8"/>
          <p:cNvSpPr/>
          <p:nvPr/>
        </p:nvSpPr>
        <p:spPr>
          <a:xfrm>
            <a:off x="1665720" y="3749040"/>
            <a:ext cx="5696280" cy="522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Contingencies</a:t>
            </a:r>
            <a:br/>
            <a:r>
              <a:rPr b="0" lang="en-US" sz="1800" spc="-1" strike="noStrike">
                <a:latin typeface="Arial"/>
              </a:rPr>
              <a:t>D: 70/30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CustomShape 9"/>
          <p:cNvSpPr/>
          <p:nvPr/>
        </p:nvSpPr>
        <p:spPr>
          <a:xfrm>
            <a:off x="1665720" y="4415040"/>
            <a:ext cx="5696280" cy="522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Contingencies</a:t>
            </a:r>
            <a:br/>
            <a:r>
              <a:rPr b="0" lang="en-US" sz="1800" spc="-1" strike="noStrike">
                <a:latin typeface="Arial"/>
              </a:rPr>
              <a:t>A: 85/15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CustomShape 10"/>
          <p:cNvSpPr/>
          <p:nvPr/>
        </p:nvSpPr>
        <p:spPr>
          <a:xfrm>
            <a:off x="4654800" y="1260720"/>
            <a:ext cx="1181880" cy="38599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TextShape 11"/>
          <p:cNvSpPr txBox="1"/>
          <p:nvPr/>
        </p:nvSpPr>
        <p:spPr>
          <a:xfrm>
            <a:off x="4710240" y="1371600"/>
            <a:ext cx="1197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Learning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8" name="CustomShape 12"/>
          <p:cNvSpPr/>
          <p:nvPr/>
        </p:nvSpPr>
        <p:spPr>
          <a:xfrm>
            <a:off x="5941800" y="1284480"/>
            <a:ext cx="1265400" cy="383616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09" name="TextShape 13"/>
          <p:cNvSpPr txBox="1"/>
          <p:nvPr/>
        </p:nvSpPr>
        <p:spPr>
          <a:xfrm>
            <a:off x="5941800" y="1371600"/>
            <a:ext cx="1197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Encoding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10" name="" descr=""/>
          <p:cNvPicPr/>
          <p:nvPr/>
        </p:nvPicPr>
        <p:blipFill>
          <a:blip r:embed="rId3"/>
          <a:stretch/>
        </p:blipFill>
        <p:spPr>
          <a:xfrm>
            <a:off x="1110960" y="3183480"/>
            <a:ext cx="352080" cy="474120"/>
          </a:xfrm>
          <a:prstGeom prst="rect">
            <a:avLst/>
          </a:prstGeom>
          <a:ln>
            <a:noFill/>
          </a:ln>
        </p:spPr>
      </p:pic>
      <p:sp>
        <p:nvSpPr>
          <p:cNvPr id="311" name="CustomShape 14"/>
          <p:cNvSpPr/>
          <p:nvPr/>
        </p:nvSpPr>
        <p:spPr>
          <a:xfrm>
            <a:off x="9052560" y="4663440"/>
            <a:ext cx="1349280" cy="640080"/>
          </a:xfrm>
          <a:prstGeom prst="rect">
            <a:avLst/>
          </a:prstGeom>
          <a:solidFill>
            <a:srgbClr val="bf0041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Novel </a:t>
            </a:r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  <p:pic>
        <p:nvPicPr>
          <p:cNvPr id="312" name="" descr=""/>
          <p:cNvPicPr/>
          <p:nvPr/>
        </p:nvPicPr>
        <p:blipFill>
          <a:blip r:embed="rId4"/>
          <a:stretch/>
        </p:blipFill>
        <p:spPr>
          <a:xfrm>
            <a:off x="991080" y="4427640"/>
            <a:ext cx="563400" cy="510120"/>
          </a:xfrm>
          <a:prstGeom prst="rect">
            <a:avLst/>
          </a:prstGeom>
          <a:ln>
            <a:noFill/>
          </a:ln>
        </p:spPr>
      </p:pic>
      <p:sp>
        <p:nvSpPr>
          <p:cNvPr id="313" name="CustomShape 15"/>
          <p:cNvSpPr/>
          <p:nvPr/>
        </p:nvSpPr>
        <p:spPr>
          <a:xfrm>
            <a:off x="3322440" y="1260720"/>
            <a:ext cx="1221480" cy="38599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14" name="TextShape 16"/>
          <p:cNvSpPr txBox="1"/>
          <p:nvPr/>
        </p:nvSpPr>
        <p:spPr>
          <a:xfrm>
            <a:off x="3305880" y="1323720"/>
            <a:ext cx="1197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Pre-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Learning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TextShape 17"/>
          <p:cNvSpPr txBox="1"/>
          <p:nvPr/>
        </p:nvSpPr>
        <p:spPr>
          <a:xfrm>
            <a:off x="1280160" y="914400"/>
            <a:ext cx="740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Proposal 2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16" name="" descr=""/>
          <p:cNvPicPr/>
          <p:nvPr/>
        </p:nvPicPr>
        <p:blipFill>
          <a:blip r:embed="rId5"/>
          <a:stretch/>
        </p:blipFill>
        <p:spPr>
          <a:xfrm>
            <a:off x="1115280" y="2434320"/>
            <a:ext cx="377640" cy="621000"/>
          </a:xfrm>
          <a:prstGeom prst="rect">
            <a:avLst/>
          </a:prstGeom>
          <a:ln>
            <a:noFill/>
          </a:ln>
        </p:spPr>
      </p:pic>
      <p:pic>
        <p:nvPicPr>
          <p:cNvPr id="317" name="" descr=""/>
          <p:cNvPicPr/>
          <p:nvPr/>
        </p:nvPicPr>
        <p:blipFill>
          <a:blip r:embed="rId6"/>
          <a:stretch/>
        </p:blipFill>
        <p:spPr>
          <a:xfrm flipH="1">
            <a:off x="1115280" y="1828800"/>
            <a:ext cx="439200" cy="605520"/>
          </a:xfrm>
          <a:prstGeom prst="rect">
            <a:avLst/>
          </a:prstGeom>
          <a:ln>
            <a:noFill/>
          </a:ln>
        </p:spPr>
      </p:pic>
      <p:pic>
        <p:nvPicPr>
          <p:cNvPr id="318" name="" descr=""/>
          <p:cNvPicPr/>
          <p:nvPr/>
        </p:nvPicPr>
        <p:blipFill>
          <a:blip r:embed="rId7"/>
          <a:stretch/>
        </p:blipFill>
        <p:spPr>
          <a:xfrm>
            <a:off x="957600" y="3780360"/>
            <a:ext cx="596880" cy="517320"/>
          </a:xfrm>
          <a:prstGeom prst="rect">
            <a:avLst/>
          </a:prstGeom>
          <a:ln>
            <a:noFill/>
          </a:ln>
        </p:spPr>
      </p:pic>
      <p:sp>
        <p:nvSpPr>
          <p:cNvPr id="319" name="CustomShape 18"/>
          <p:cNvSpPr/>
          <p:nvPr/>
        </p:nvSpPr>
        <p:spPr>
          <a:xfrm>
            <a:off x="5941800" y="4415040"/>
            <a:ext cx="1265400" cy="522720"/>
          </a:xfrm>
          <a:prstGeom prst="rect">
            <a:avLst/>
          </a:prstGeom>
          <a:solidFill>
            <a:srgbClr val="bf0041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  <p:sp>
        <p:nvSpPr>
          <p:cNvPr id="320" name="CustomShape 19"/>
          <p:cNvSpPr/>
          <p:nvPr/>
        </p:nvSpPr>
        <p:spPr>
          <a:xfrm>
            <a:off x="5941800" y="3108960"/>
            <a:ext cx="1265400" cy="522720"/>
          </a:xfrm>
          <a:prstGeom prst="rect">
            <a:avLst/>
          </a:prstGeom>
          <a:solidFill>
            <a:srgbClr val="ff8000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  <p:sp>
        <p:nvSpPr>
          <p:cNvPr id="321" name="CustomShape 20"/>
          <p:cNvSpPr/>
          <p:nvPr/>
        </p:nvSpPr>
        <p:spPr>
          <a:xfrm>
            <a:off x="5941800" y="3749040"/>
            <a:ext cx="1265400" cy="522720"/>
          </a:xfrm>
          <a:prstGeom prst="rect">
            <a:avLst/>
          </a:prstGeom>
          <a:solidFill>
            <a:srgbClr val="808080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  <p:sp>
        <p:nvSpPr>
          <p:cNvPr id="322" name="CustomShape 21"/>
          <p:cNvSpPr/>
          <p:nvPr/>
        </p:nvSpPr>
        <p:spPr>
          <a:xfrm>
            <a:off x="7841520" y="3566160"/>
            <a:ext cx="1668240" cy="640080"/>
          </a:xfrm>
          <a:prstGeom prst="rect">
            <a:avLst/>
          </a:prstGeom>
          <a:solidFill>
            <a:srgbClr val="ff8000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Learned: </a:t>
            </a:r>
            <a:endParaRPr b="0" lang="en-US" sz="1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Low uncertainty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3" name="CustomShape 22"/>
          <p:cNvSpPr/>
          <p:nvPr/>
        </p:nvSpPr>
        <p:spPr>
          <a:xfrm>
            <a:off x="9989280" y="3566160"/>
            <a:ext cx="1715040" cy="640080"/>
          </a:xfrm>
          <a:prstGeom prst="rect">
            <a:avLst/>
          </a:prstGeom>
          <a:solidFill>
            <a:srgbClr val="808080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US" sz="1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Learned:</a:t>
            </a:r>
            <a:endParaRPr b="0" lang="en-US" sz="1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High uncertainty </a:t>
            </a:r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Line 1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25" name="Picture 4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326" name="Picture 5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327" name="CustomShape 2"/>
          <p:cNvSpPr/>
          <p:nvPr/>
        </p:nvSpPr>
        <p:spPr>
          <a:xfrm>
            <a:off x="-51840" y="6350760"/>
            <a:ext cx="80748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1600" spc="-1" strike="noStrike">
                <a:solidFill>
                  <a:srgbClr val="808080"/>
                </a:solidFill>
                <a:latin typeface="Avenir Book"/>
              </a:rPr>
              <a:t>XXXX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CustomShape 4"/>
          <p:cNvSpPr/>
          <p:nvPr/>
        </p:nvSpPr>
        <p:spPr>
          <a:xfrm>
            <a:off x="91440" y="307080"/>
            <a:ext cx="3294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RESULTS: Hypotheses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30" name="CustomShape 5"/>
          <p:cNvSpPr/>
          <p:nvPr/>
        </p:nvSpPr>
        <p:spPr>
          <a:xfrm>
            <a:off x="3900600" y="6383160"/>
            <a:ext cx="7070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400" spc="-1" strike="noStrike">
                <a:solidFill>
                  <a:srgbClr val="808080"/>
                </a:solidFill>
                <a:latin typeface="Avenir Book"/>
              </a:rPr>
              <a:t>Name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31" name="Line 6"/>
          <p:cNvSpPr/>
          <p:nvPr/>
        </p:nvSpPr>
        <p:spPr>
          <a:xfrm>
            <a:off x="1005840" y="5303520"/>
            <a:ext cx="256032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32" name="Line 7"/>
          <p:cNvSpPr/>
          <p:nvPr/>
        </p:nvSpPr>
        <p:spPr>
          <a:xfrm flipV="1">
            <a:off x="1005840" y="3108960"/>
            <a:ext cx="0" cy="219456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CustomShape 8"/>
          <p:cNvSpPr/>
          <p:nvPr/>
        </p:nvSpPr>
        <p:spPr>
          <a:xfrm>
            <a:off x="1371600" y="4846320"/>
            <a:ext cx="548640" cy="457200"/>
          </a:xfrm>
          <a:prstGeom prst="rect">
            <a:avLst/>
          </a:prstGeom>
          <a:solidFill>
            <a:srgbClr val="729fcf">
              <a:alpha val="57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CustomShape 9"/>
          <p:cNvSpPr/>
          <p:nvPr/>
        </p:nvSpPr>
        <p:spPr>
          <a:xfrm>
            <a:off x="2286000" y="4297680"/>
            <a:ext cx="548640" cy="1005840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CustomShape 10"/>
          <p:cNvSpPr/>
          <p:nvPr/>
        </p:nvSpPr>
        <p:spPr>
          <a:xfrm>
            <a:off x="3108960" y="3017520"/>
            <a:ext cx="548640" cy="365760"/>
          </a:xfrm>
          <a:prstGeom prst="rect">
            <a:avLst/>
          </a:prstGeom>
          <a:solidFill>
            <a:srgbClr val="729fcf">
              <a:alpha val="57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CustomShape 11"/>
          <p:cNvSpPr/>
          <p:nvPr/>
        </p:nvSpPr>
        <p:spPr>
          <a:xfrm>
            <a:off x="3108960" y="3566160"/>
            <a:ext cx="548640" cy="365760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37" name="TextShape 12"/>
          <p:cNvSpPr txBox="1"/>
          <p:nvPr/>
        </p:nvSpPr>
        <p:spPr>
          <a:xfrm>
            <a:off x="3840480" y="3017520"/>
            <a:ext cx="14630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Learned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TextShape 13"/>
          <p:cNvSpPr txBox="1"/>
          <p:nvPr/>
        </p:nvSpPr>
        <p:spPr>
          <a:xfrm>
            <a:off x="3840480" y="3566160"/>
            <a:ext cx="14630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Novel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9" name="TextShape 14"/>
          <p:cNvSpPr txBox="1"/>
          <p:nvPr/>
        </p:nvSpPr>
        <p:spPr>
          <a:xfrm>
            <a:off x="1005840" y="1573920"/>
            <a:ext cx="420624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Increased uncertainty, heightened attention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Line 1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41" name="Picture 4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342" name="Picture 5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343" name="CustomShape 2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4" name="CustomShape 3"/>
          <p:cNvSpPr/>
          <p:nvPr/>
        </p:nvSpPr>
        <p:spPr>
          <a:xfrm>
            <a:off x="45000" y="307080"/>
            <a:ext cx="3294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RESULTS: Hypotheses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45" name="Line 4"/>
          <p:cNvSpPr/>
          <p:nvPr/>
        </p:nvSpPr>
        <p:spPr>
          <a:xfrm>
            <a:off x="822960" y="5669280"/>
            <a:ext cx="256032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Line 5"/>
          <p:cNvSpPr/>
          <p:nvPr/>
        </p:nvSpPr>
        <p:spPr>
          <a:xfrm flipV="1">
            <a:off x="822960" y="3474720"/>
            <a:ext cx="0" cy="219456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CustomShape 6"/>
          <p:cNvSpPr/>
          <p:nvPr/>
        </p:nvSpPr>
        <p:spPr>
          <a:xfrm>
            <a:off x="2651760" y="4480560"/>
            <a:ext cx="548640" cy="1188720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CustomShape 7"/>
          <p:cNvSpPr/>
          <p:nvPr/>
        </p:nvSpPr>
        <p:spPr>
          <a:xfrm>
            <a:off x="2926080" y="2743200"/>
            <a:ext cx="548640" cy="365760"/>
          </a:xfrm>
          <a:prstGeom prst="rect">
            <a:avLst/>
          </a:prstGeom>
          <a:solidFill>
            <a:srgbClr val="666666">
              <a:alpha val="57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ustomShape 8"/>
          <p:cNvSpPr/>
          <p:nvPr/>
        </p:nvSpPr>
        <p:spPr>
          <a:xfrm>
            <a:off x="2926080" y="3291840"/>
            <a:ext cx="548640" cy="365760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TextShape 9"/>
          <p:cNvSpPr txBox="1"/>
          <p:nvPr/>
        </p:nvSpPr>
        <p:spPr>
          <a:xfrm>
            <a:off x="3566160" y="2762640"/>
            <a:ext cx="14630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Learned:HU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1" name="TextShape 10"/>
          <p:cNvSpPr txBox="1"/>
          <p:nvPr/>
        </p:nvSpPr>
        <p:spPr>
          <a:xfrm>
            <a:off x="3566160" y="3311280"/>
            <a:ext cx="14630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Novel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2" name="CustomShape 11"/>
          <p:cNvSpPr/>
          <p:nvPr/>
        </p:nvSpPr>
        <p:spPr>
          <a:xfrm>
            <a:off x="1920240" y="4480560"/>
            <a:ext cx="548640" cy="1188720"/>
          </a:xfrm>
          <a:prstGeom prst="rect">
            <a:avLst/>
          </a:prstGeom>
          <a:solidFill>
            <a:srgbClr val="808080">
              <a:alpha val="57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53" name="CustomShape 12"/>
          <p:cNvSpPr/>
          <p:nvPr/>
        </p:nvSpPr>
        <p:spPr>
          <a:xfrm>
            <a:off x="1188720" y="4754880"/>
            <a:ext cx="548640" cy="914400"/>
          </a:xfrm>
          <a:prstGeom prst="rect">
            <a:avLst/>
          </a:prstGeom>
          <a:solidFill>
            <a:srgbClr val="ff8000">
              <a:alpha val="51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CustomShape 13"/>
          <p:cNvSpPr/>
          <p:nvPr/>
        </p:nvSpPr>
        <p:spPr>
          <a:xfrm>
            <a:off x="2926080" y="2194560"/>
            <a:ext cx="548640" cy="365760"/>
          </a:xfrm>
          <a:prstGeom prst="rect">
            <a:avLst/>
          </a:prstGeom>
          <a:solidFill>
            <a:srgbClr val="ff8000">
              <a:alpha val="51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TextShape 14"/>
          <p:cNvSpPr txBox="1"/>
          <p:nvPr/>
        </p:nvSpPr>
        <p:spPr>
          <a:xfrm>
            <a:off x="3566160" y="2214000"/>
            <a:ext cx="14630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Learned:LU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6" name="TextShape 15"/>
          <p:cNvSpPr txBox="1"/>
          <p:nvPr/>
        </p:nvSpPr>
        <p:spPr>
          <a:xfrm>
            <a:off x="822960" y="914400"/>
            <a:ext cx="420624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If associative novelty boosts memory because increased uncertainty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7" name="CustomShape 16"/>
          <p:cNvSpPr/>
          <p:nvPr/>
        </p:nvSpPr>
        <p:spPr>
          <a:xfrm>
            <a:off x="10018800" y="2795760"/>
            <a:ext cx="548640" cy="365760"/>
          </a:xfrm>
          <a:prstGeom prst="rect">
            <a:avLst/>
          </a:prstGeom>
          <a:solidFill>
            <a:srgbClr val="666666">
              <a:alpha val="57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CustomShape 17"/>
          <p:cNvSpPr/>
          <p:nvPr/>
        </p:nvSpPr>
        <p:spPr>
          <a:xfrm>
            <a:off x="10018800" y="3344400"/>
            <a:ext cx="548640" cy="365760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TextShape 18"/>
          <p:cNvSpPr txBox="1"/>
          <p:nvPr/>
        </p:nvSpPr>
        <p:spPr>
          <a:xfrm>
            <a:off x="10658880" y="2815200"/>
            <a:ext cx="14630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Learned:HU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0" name="TextShape 19"/>
          <p:cNvSpPr txBox="1"/>
          <p:nvPr/>
        </p:nvSpPr>
        <p:spPr>
          <a:xfrm>
            <a:off x="10658880" y="3363840"/>
            <a:ext cx="14630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Novel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1" name="CustomShape 20"/>
          <p:cNvSpPr/>
          <p:nvPr/>
        </p:nvSpPr>
        <p:spPr>
          <a:xfrm>
            <a:off x="10018800" y="2247120"/>
            <a:ext cx="548640" cy="365760"/>
          </a:xfrm>
          <a:prstGeom prst="rect">
            <a:avLst/>
          </a:prstGeom>
          <a:solidFill>
            <a:srgbClr val="ff8000">
              <a:alpha val="51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TextShape 21"/>
          <p:cNvSpPr txBox="1"/>
          <p:nvPr/>
        </p:nvSpPr>
        <p:spPr>
          <a:xfrm>
            <a:off x="10658880" y="2266560"/>
            <a:ext cx="14630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Learned:LU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TextShape 22"/>
          <p:cNvSpPr txBox="1"/>
          <p:nvPr/>
        </p:nvSpPr>
        <p:spPr>
          <a:xfrm>
            <a:off x="6309360" y="918000"/>
            <a:ext cx="420624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If associative novelty boosts memory for other reasons(e.g., importance of the event for future predictions)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Line 23"/>
          <p:cNvSpPr/>
          <p:nvPr/>
        </p:nvSpPr>
        <p:spPr>
          <a:xfrm>
            <a:off x="7303680" y="5757840"/>
            <a:ext cx="256032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65" name="Line 24"/>
          <p:cNvSpPr/>
          <p:nvPr/>
        </p:nvSpPr>
        <p:spPr>
          <a:xfrm flipV="1">
            <a:off x="7303680" y="3563280"/>
            <a:ext cx="0" cy="219456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66" name="CustomShape 25"/>
          <p:cNvSpPr/>
          <p:nvPr/>
        </p:nvSpPr>
        <p:spPr>
          <a:xfrm>
            <a:off x="9132480" y="4297680"/>
            <a:ext cx="548640" cy="1460160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CustomShape 26"/>
          <p:cNvSpPr/>
          <p:nvPr/>
        </p:nvSpPr>
        <p:spPr>
          <a:xfrm>
            <a:off x="8400960" y="4663440"/>
            <a:ext cx="548640" cy="1094400"/>
          </a:xfrm>
          <a:prstGeom prst="rect">
            <a:avLst/>
          </a:prstGeom>
          <a:solidFill>
            <a:srgbClr val="808080">
              <a:alpha val="57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68" name="CustomShape 27"/>
          <p:cNvSpPr/>
          <p:nvPr/>
        </p:nvSpPr>
        <p:spPr>
          <a:xfrm>
            <a:off x="7669440" y="4843440"/>
            <a:ext cx="548640" cy="914400"/>
          </a:xfrm>
          <a:prstGeom prst="rect">
            <a:avLst/>
          </a:prstGeom>
          <a:solidFill>
            <a:srgbClr val="ff8000">
              <a:alpha val="51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Line 28"/>
          <p:cNvSpPr/>
          <p:nvPr/>
        </p:nvSpPr>
        <p:spPr>
          <a:xfrm>
            <a:off x="7303680" y="5757840"/>
            <a:ext cx="256032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70" name="Line 29"/>
          <p:cNvSpPr/>
          <p:nvPr/>
        </p:nvSpPr>
        <p:spPr>
          <a:xfrm flipV="1">
            <a:off x="7303680" y="3563280"/>
            <a:ext cx="0" cy="219456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Line 1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2" name="Picture 4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93" name="Picture 5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94" name="CustomShape 2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CustomShape 3"/>
          <p:cNvSpPr/>
          <p:nvPr/>
        </p:nvSpPr>
        <p:spPr>
          <a:xfrm>
            <a:off x="587880" y="274320"/>
            <a:ext cx="4347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THEORETICAL BACKGROUND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96" name="TextShape 4"/>
          <p:cNvSpPr txBox="1"/>
          <p:nvPr/>
        </p:nvSpPr>
        <p:spPr>
          <a:xfrm>
            <a:off x="765720" y="1024920"/>
            <a:ext cx="104814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The human mind constantly tries to form expectations about regularities in the environment (Friston et al., 2015)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7" name="TextShape 5"/>
          <p:cNvSpPr txBox="1"/>
          <p:nvPr/>
        </p:nvSpPr>
        <p:spPr>
          <a:xfrm>
            <a:off x="731520" y="2011680"/>
            <a:ext cx="104814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Expectations can be matched or mismatched by current experience. When they are mismatched, there is enhanced learning that leads to updating of the expectations.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TextShape 6"/>
          <p:cNvSpPr txBox="1"/>
          <p:nvPr/>
        </p:nvSpPr>
        <p:spPr>
          <a:xfrm>
            <a:off x="731520" y="3055320"/>
            <a:ext cx="104814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Enhanced learning should also involved enhanced episodic encoding, and thus increased memory for events that are not fully predicted.  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Line 1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0" name="Picture 4_0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101" name="Picture 5_0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102" name="CustomShape 2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3"/>
          <p:cNvSpPr/>
          <p:nvPr/>
        </p:nvSpPr>
        <p:spPr>
          <a:xfrm>
            <a:off x="587880" y="274320"/>
            <a:ext cx="4347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THEORETICAL BACKGROUND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04" name="TextShape 4"/>
          <p:cNvSpPr txBox="1"/>
          <p:nvPr/>
        </p:nvSpPr>
        <p:spPr>
          <a:xfrm>
            <a:off x="457200" y="1391040"/>
            <a:ext cx="621792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Strong  .90, .10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Weak   .70  .30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Flat     .50  .50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5" name="TextShape 5"/>
          <p:cNvSpPr txBox="1"/>
          <p:nvPr/>
        </p:nvSpPr>
        <p:spPr>
          <a:xfrm>
            <a:off x="1005840" y="1005840"/>
            <a:ext cx="118872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Priors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6" name="TextShape 6"/>
          <p:cNvSpPr txBox="1"/>
          <p:nvPr/>
        </p:nvSpPr>
        <p:spPr>
          <a:xfrm>
            <a:off x="3291840" y="1280160"/>
            <a:ext cx="32004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Learning Phase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Line 7"/>
          <p:cNvSpPr/>
          <p:nvPr/>
        </p:nvSpPr>
        <p:spPr>
          <a:xfrm>
            <a:off x="5212080" y="1463040"/>
            <a:ext cx="91440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TextShape 8"/>
          <p:cNvSpPr txBox="1"/>
          <p:nvPr/>
        </p:nvSpPr>
        <p:spPr>
          <a:xfrm>
            <a:off x="6492240" y="1263600"/>
            <a:ext cx="32004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Encoding Phase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9" name="Line 9"/>
          <p:cNvSpPr/>
          <p:nvPr/>
        </p:nvSpPr>
        <p:spPr>
          <a:xfrm>
            <a:off x="7406640" y="1609920"/>
            <a:ext cx="0" cy="676080"/>
          </a:xfrm>
          <a:prstGeom prst="line">
            <a:avLst/>
          </a:prstGeom>
          <a:ln>
            <a:solidFill>
              <a:srgbClr val="1c1c1c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TextShape 10"/>
          <p:cNvSpPr txBox="1"/>
          <p:nvPr/>
        </p:nvSpPr>
        <p:spPr>
          <a:xfrm>
            <a:off x="6406560" y="2286000"/>
            <a:ext cx="23774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Matched vs violated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3"/>
          <a:stretch/>
        </p:blipFill>
        <p:spPr>
          <a:xfrm>
            <a:off x="457200" y="2926080"/>
            <a:ext cx="2686320" cy="301752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4"/>
          <a:stretch/>
        </p:blipFill>
        <p:spPr>
          <a:xfrm>
            <a:off x="3474720" y="2926080"/>
            <a:ext cx="2560320" cy="2937240"/>
          </a:xfrm>
          <a:prstGeom prst="rect">
            <a:avLst/>
          </a:prstGeom>
          <a:ln>
            <a:noFill/>
          </a:ln>
        </p:spPr>
      </p:pic>
      <p:sp>
        <p:nvSpPr>
          <p:cNvPr id="113" name="TextShape 11"/>
          <p:cNvSpPr txBox="1"/>
          <p:nvPr/>
        </p:nvSpPr>
        <p:spPr>
          <a:xfrm>
            <a:off x="6675120" y="3108960"/>
            <a:ext cx="47548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Weak/Flat &gt; Strong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TextShape 12"/>
          <p:cNvSpPr txBox="1"/>
          <p:nvPr/>
        </p:nvSpPr>
        <p:spPr>
          <a:xfrm>
            <a:off x="6675120" y="3677040"/>
            <a:ext cx="4754880" cy="1882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Proposed explanations: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SL-EM trade-off: attention is driven away from the SL and directed towards the object when there is nothing to learn.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Increased uncertainty: increased attention and information seeking when there are no expectations.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5"/>
          <a:srcRect l="3321" t="0" r="9272" b="5393"/>
          <a:stretch/>
        </p:blipFill>
        <p:spPr>
          <a:xfrm>
            <a:off x="8961120" y="1188720"/>
            <a:ext cx="2559960" cy="1737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Line 1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7" name="Picture 4_1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118" name="Picture 5_1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119" name="CustomShape 2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3"/>
          <p:cNvSpPr/>
          <p:nvPr/>
        </p:nvSpPr>
        <p:spPr>
          <a:xfrm>
            <a:off x="587880" y="274320"/>
            <a:ext cx="4347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THEORETICAL BACKGROUND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21" name="TextShape 4"/>
          <p:cNvSpPr txBox="1"/>
          <p:nvPr/>
        </p:nvSpPr>
        <p:spPr>
          <a:xfrm>
            <a:off x="548640" y="1097280"/>
            <a:ext cx="1152144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In all these conditions, the associations have been already learned prior to the encoding task. 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sp>
        <p:nvSpPr>
          <p:cNvPr id="122" name="TextShape 5"/>
          <p:cNvSpPr txBox="1"/>
          <p:nvPr/>
        </p:nvSpPr>
        <p:spPr>
          <a:xfrm>
            <a:off x="548640" y="3859920"/>
            <a:ext cx="115214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What it is not clear is what are the consequences of learning new associations – having no priors.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TextShape 6"/>
          <p:cNvSpPr txBox="1"/>
          <p:nvPr/>
        </p:nvSpPr>
        <p:spPr>
          <a:xfrm>
            <a:off x="457200" y="4372200"/>
            <a:ext cx="6217920" cy="1114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Strong  .90, .10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Weak   .70  .30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Flat     .50  .50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highlight>
                  <a:srgbClr val="ff0000"/>
                </a:highlight>
                <a:latin typeface="Arial"/>
              </a:rPr>
              <a:t>None     -     - 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3"/>
          <a:srcRect l="3569" t="0" r="7154" b="4797"/>
          <a:stretch/>
        </p:blipFill>
        <p:spPr>
          <a:xfrm>
            <a:off x="3840480" y="1499760"/>
            <a:ext cx="2468880" cy="1974960"/>
          </a:xfrm>
          <a:prstGeom prst="rect">
            <a:avLst/>
          </a:prstGeom>
          <a:ln>
            <a:noFill/>
          </a:ln>
        </p:spPr>
      </p:pic>
      <p:sp>
        <p:nvSpPr>
          <p:cNvPr id="125" name="Line 7"/>
          <p:cNvSpPr/>
          <p:nvPr/>
        </p:nvSpPr>
        <p:spPr>
          <a:xfrm>
            <a:off x="4408560" y="1499760"/>
            <a:ext cx="0" cy="197496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TextShape 8"/>
          <p:cNvSpPr txBox="1"/>
          <p:nvPr/>
        </p:nvSpPr>
        <p:spPr>
          <a:xfrm rot="16239600">
            <a:off x="3126960" y="2427840"/>
            <a:ext cx="91440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200" spc="-1" strike="noStrike">
                <a:latin typeface="Arial"/>
              </a:rPr>
              <a:t>Cum acc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27" name="TextShape 9"/>
          <p:cNvSpPr txBox="1"/>
          <p:nvPr/>
        </p:nvSpPr>
        <p:spPr>
          <a:xfrm>
            <a:off x="4572000" y="3566160"/>
            <a:ext cx="155448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200" spc="-1" strike="noStrike">
                <a:latin typeface="Arial"/>
              </a:rPr>
              <a:t>Trial N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28" name="TextShape 10"/>
          <p:cNvSpPr txBox="1"/>
          <p:nvPr/>
        </p:nvSpPr>
        <p:spPr>
          <a:xfrm rot="16239600">
            <a:off x="3127320" y="2428200"/>
            <a:ext cx="91440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200" spc="-1" strike="noStrike">
                <a:latin typeface="Arial"/>
              </a:rPr>
              <a:t>Cum acc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29" name="TextShape 11"/>
          <p:cNvSpPr txBox="1"/>
          <p:nvPr/>
        </p:nvSpPr>
        <p:spPr>
          <a:xfrm>
            <a:off x="4846320" y="2651760"/>
            <a:ext cx="155448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200" spc="-1" strike="noStrike">
                <a:solidFill>
                  <a:srgbClr val="c9211e"/>
                </a:solidFill>
                <a:latin typeface="Arial"/>
              </a:rPr>
              <a:t>Encoding Phase</a:t>
            </a:r>
            <a:endParaRPr b="0" lang="en-US" sz="12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30" name="TextShape 12"/>
          <p:cNvSpPr txBox="1"/>
          <p:nvPr/>
        </p:nvSpPr>
        <p:spPr>
          <a:xfrm>
            <a:off x="3566160" y="1499760"/>
            <a:ext cx="1554480" cy="431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200" spc="-1" strike="noStrike">
                <a:solidFill>
                  <a:srgbClr val="158466"/>
                </a:solidFill>
                <a:latin typeface="Arial"/>
              </a:rPr>
              <a:t>Learning</a:t>
            </a:r>
            <a:endParaRPr b="0" lang="en-US" sz="1200" spc="-1" strike="noStrike">
              <a:solidFill>
                <a:srgbClr val="158466"/>
              </a:solidFill>
              <a:latin typeface="Arial"/>
            </a:endParaRPr>
          </a:p>
          <a:p>
            <a:r>
              <a:rPr b="0" lang="en-US" sz="1200" spc="-1" strike="noStrike">
                <a:solidFill>
                  <a:srgbClr val="158466"/>
                </a:solidFill>
                <a:latin typeface="Arial"/>
              </a:rPr>
              <a:t>Phase</a:t>
            </a:r>
            <a:endParaRPr b="0" lang="en-US" sz="1200" spc="-1" strike="noStrike">
              <a:solidFill>
                <a:srgbClr val="158466"/>
              </a:solidFill>
              <a:latin typeface="Arial"/>
            </a:endParaRPr>
          </a:p>
        </p:txBody>
      </p:sp>
      <p:pic>
        <p:nvPicPr>
          <p:cNvPr id="131" name="" descr=""/>
          <p:cNvPicPr/>
          <p:nvPr/>
        </p:nvPicPr>
        <p:blipFill>
          <a:blip r:embed="rId4"/>
          <a:srcRect l="3569" t="0" r="73279" b="4797"/>
          <a:stretch/>
        </p:blipFill>
        <p:spPr>
          <a:xfrm>
            <a:off x="4114800" y="4480560"/>
            <a:ext cx="1415520" cy="1609200"/>
          </a:xfrm>
          <a:prstGeom prst="rect">
            <a:avLst/>
          </a:prstGeom>
          <a:ln>
            <a:noFill/>
          </a:ln>
        </p:spPr>
      </p:pic>
      <p:pic>
        <p:nvPicPr>
          <p:cNvPr id="132" name="" descr=""/>
          <p:cNvPicPr/>
          <p:nvPr/>
        </p:nvPicPr>
        <p:blipFill>
          <a:blip r:embed="rId5"/>
          <a:srcRect l="56458" t="0" r="3859" b="13625"/>
          <a:stretch/>
        </p:blipFill>
        <p:spPr>
          <a:xfrm>
            <a:off x="6218280" y="4334400"/>
            <a:ext cx="1096920" cy="1791720"/>
          </a:xfrm>
          <a:prstGeom prst="rect">
            <a:avLst/>
          </a:prstGeom>
          <a:ln>
            <a:noFill/>
          </a:ln>
        </p:spPr>
      </p:pic>
      <p:sp>
        <p:nvSpPr>
          <p:cNvPr id="133" name="TextShape 13"/>
          <p:cNvSpPr txBox="1"/>
          <p:nvPr/>
        </p:nvSpPr>
        <p:spPr>
          <a:xfrm>
            <a:off x="3200400" y="4225680"/>
            <a:ext cx="374904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Learning contingencies   vs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4" name="TextShape 14"/>
          <p:cNvSpPr txBox="1"/>
          <p:nvPr/>
        </p:nvSpPr>
        <p:spPr>
          <a:xfrm>
            <a:off x="6126480" y="4225680"/>
            <a:ext cx="32004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Established contingencies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Line 1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6" name="Picture 4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137" name="Picture 5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138" name="CustomShape 2"/>
          <p:cNvSpPr/>
          <p:nvPr/>
        </p:nvSpPr>
        <p:spPr>
          <a:xfrm>
            <a:off x="-65520" y="6350760"/>
            <a:ext cx="96444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1600" spc="-1" strike="noStrike">
                <a:solidFill>
                  <a:srgbClr val="808080"/>
                </a:solidFill>
                <a:latin typeface="Avenir Book"/>
              </a:rPr>
              <a:t>XXXXX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CustomShape 3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4"/>
          <p:cNvSpPr/>
          <p:nvPr/>
        </p:nvSpPr>
        <p:spPr>
          <a:xfrm>
            <a:off x="477720" y="307080"/>
            <a:ext cx="1782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METHODS 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41" name="CustomShape 5"/>
          <p:cNvSpPr/>
          <p:nvPr/>
        </p:nvSpPr>
        <p:spPr>
          <a:xfrm>
            <a:off x="3900600" y="6383160"/>
            <a:ext cx="7070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400" spc="-1" strike="noStrike">
                <a:solidFill>
                  <a:srgbClr val="808080"/>
                </a:solidFill>
                <a:latin typeface="Avenir Book"/>
              </a:rPr>
              <a:t>Name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2" name="TextShape 6"/>
          <p:cNvSpPr txBox="1"/>
          <p:nvPr/>
        </p:nvSpPr>
        <p:spPr>
          <a:xfrm>
            <a:off x="1280160" y="914400"/>
            <a:ext cx="740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Time confound: learning occurs always at the beginning of a session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3"/>
          <a:stretch/>
        </p:blipFill>
        <p:spPr>
          <a:xfrm>
            <a:off x="1413360" y="1463040"/>
            <a:ext cx="954360" cy="1466280"/>
          </a:xfrm>
          <a:prstGeom prst="rect">
            <a:avLst/>
          </a:prstGeom>
          <a:ln>
            <a:noFill/>
          </a:ln>
        </p:spPr>
      </p:pic>
      <p:pic>
        <p:nvPicPr>
          <p:cNvPr id="144" name="" descr=""/>
          <p:cNvPicPr/>
          <p:nvPr/>
        </p:nvPicPr>
        <p:blipFill>
          <a:blip r:embed="rId4"/>
          <a:stretch/>
        </p:blipFill>
        <p:spPr>
          <a:xfrm>
            <a:off x="2945520" y="1463040"/>
            <a:ext cx="889920" cy="1463040"/>
          </a:xfrm>
          <a:prstGeom prst="rect">
            <a:avLst/>
          </a:prstGeom>
          <a:ln>
            <a:noFill/>
          </a:ln>
        </p:spPr>
      </p:pic>
      <p:pic>
        <p:nvPicPr>
          <p:cNvPr id="145" name="" descr=""/>
          <p:cNvPicPr/>
          <p:nvPr/>
        </p:nvPicPr>
        <p:blipFill>
          <a:blip r:embed="rId5"/>
          <a:stretch/>
        </p:blipFill>
        <p:spPr>
          <a:xfrm>
            <a:off x="4420800" y="1463040"/>
            <a:ext cx="818280" cy="1394280"/>
          </a:xfrm>
          <a:prstGeom prst="rect">
            <a:avLst/>
          </a:prstGeom>
          <a:ln>
            <a:noFill/>
          </a:ln>
        </p:spPr>
      </p:pic>
      <p:pic>
        <p:nvPicPr>
          <p:cNvPr id="146" name="" descr=""/>
          <p:cNvPicPr/>
          <p:nvPr/>
        </p:nvPicPr>
        <p:blipFill>
          <a:blip r:embed="rId6"/>
          <a:stretch/>
        </p:blipFill>
        <p:spPr>
          <a:xfrm flipH="1">
            <a:off x="5720760" y="1575360"/>
            <a:ext cx="954360" cy="1314720"/>
          </a:xfrm>
          <a:prstGeom prst="rect">
            <a:avLst/>
          </a:prstGeom>
          <a:ln>
            <a:noFill/>
          </a:ln>
        </p:spPr>
      </p:pic>
      <p:sp>
        <p:nvSpPr>
          <p:cNvPr id="147" name="TextShape 7"/>
          <p:cNvSpPr txBox="1"/>
          <p:nvPr/>
        </p:nvSpPr>
        <p:spPr>
          <a:xfrm>
            <a:off x="914400" y="3274560"/>
            <a:ext cx="8379360" cy="657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3200" spc="-1" strike="noStrike">
                <a:latin typeface="Arial"/>
              </a:rPr>
              <a:t>furniture   food  </a:t>
            </a:r>
            <a:r>
              <a:rPr b="0" lang="en-US" sz="3200" spc="-1" strike="noStrike">
                <a:latin typeface="Arial"/>
              </a:rPr>
              <a:t>	</a:t>
            </a:r>
            <a:r>
              <a:rPr b="0" lang="en-US" sz="3200" spc="-1" strike="noStrike">
                <a:latin typeface="Arial"/>
              </a:rPr>
              <a:t> utensil   </a:t>
            </a:r>
            <a:r>
              <a:rPr b="0" lang="en-US" sz="3200" spc="-1" strike="noStrike">
                <a:latin typeface="Arial"/>
              </a:rPr>
              <a:t>	</a:t>
            </a:r>
            <a:r>
              <a:rPr b="0" lang="en-US" sz="3200" spc="-1" strike="noStrike">
                <a:latin typeface="Arial"/>
              </a:rPr>
              <a:t>toys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8" name="CustomShape 8"/>
          <p:cNvSpPr/>
          <p:nvPr/>
        </p:nvSpPr>
        <p:spPr>
          <a:xfrm>
            <a:off x="7498080" y="2098440"/>
            <a:ext cx="1917360" cy="1467720"/>
          </a:xfrm>
          <a:prstGeom prst="rect">
            <a:avLst/>
          </a:pr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149" name="" descr=""/>
          <p:cNvPicPr/>
          <p:nvPr/>
        </p:nvPicPr>
        <p:blipFill>
          <a:blip r:embed="rId7"/>
          <a:stretch/>
        </p:blipFill>
        <p:spPr>
          <a:xfrm>
            <a:off x="8098560" y="2377440"/>
            <a:ext cx="771120" cy="945000"/>
          </a:xfrm>
          <a:prstGeom prst="rect">
            <a:avLst/>
          </a:prstGeom>
          <a:ln>
            <a:noFill/>
          </a:ln>
        </p:spPr>
      </p:pic>
      <p:sp>
        <p:nvSpPr>
          <p:cNvPr id="150" name="CustomShape 9"/>
          <p:cNvSpPr/>
          <p:nvPr/>
        </p:nvSpPr>
        <p:spPr>
          <a:xfrm>
            <a:off x="8496720" y="3142080"/>
            <a:ext cx="1917360" cy="1468080"/>
          </a:xfrm>
          <a:prstGeom prst="rect">
            <a:avLst/>
          </a:pr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TextShape 10"/>
          <p:cNvSpPr txBox="1"/>
          <p:nvPr/>
        </p:nvSpPr>
        <p:spPr>
          <a:xfrm>
            <a:off x="8460720" y="3623400"/>
            <a:ext cx="2049120" cy="401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100" spc="-1" strike="noStrike">
                <a:latin typeface="Arial"/>
              </a:rPr>
              <a:t>Furniture   food   utensil   toys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52" name="TextShape 11"/>
          <p:cNvSpPr txBox="1"/>
          <p:nvPr/>
        </p:nvSpPr>
        <p:spPr>
          <a:xfrm>
            <a:off x="8358480" y="3363480"/>
            <a:ext cx="2187360" cy="431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200" spc="-1" strike="noStrike">
                <a:latin typeface="Arial"/>
              </a:rPr>
              <a:t>     </a:t>
            </a:r>
            <a:r>
              <a:rPr b="0" lang="en-US" sz="1200" spc="-1" strike="noStrike">
                <a:latin typeface="Arial"/>
              </a:rPr>
              <a:t>1  </a:t>
            </a:r>
            <a:r>
              <a:rPr b="0" lang="en-US" sz="1200" spc="-1" strike="noStrike">
                <a:latin typeface="Arial"/>
              </a:rPr>
              <a:t>	</a:t>
            </a:r>
            <a:r>
              <a:rPr b="0" lang="en-US" sz="1200" spc="-1" strike="noStrike">
                <a:latin typeface="Arial"/>
              </a:rPr>
              <a:t>       2         3         4 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53" name="CustomShape 12"/>
          <p:cNvSpPr/>
          <p:nvPr/>
        </p:nvSpPr>
        <p:spPr>
          <a:xfrm>
            <a:off x="9996480" y="3835800"/>
            <a:ext cx="1917360" cy="1467720"/>
          </a:xfrm>
          <a:prstGeom prst="rect">
            <a:avLst/>
          </a:pr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154" name="" descr=""/>
          <p:cNvPicPr/>
          <p:nvPr/>
        </p:nvPicPr>
        <p:blipFill>
          <a:blip r:embed="rId8">
            <a:lum contrast="2000"/>
          </a:blip>
          <a:stretch/>
        </p:blipFill>
        <p:spPr>
          <a:xfrm>
            <a:off x="10382040" y="4205520"/>
            <a:ext cx="1155960" cy="1040040"/>
          </a:xfrm>
          <a:prstGeom prst="rect">
            <a:avLst/>
          </a:prstGeom>
          <a:ln>
            <a:noFill/>
          </a:ln>
        </p:spPr>
      </p:pic>
      <p:pic>
        <p:nvPicPr>
          <p:cNvPr id="155" name="" descr=""/>
          <p:cNvPicPr/>
          <p:nvPr/>
        </p:nvPicPr>
        <p:blipFill>
          <a:blip r:embed="rId9"/>
          <a:stretch/>
        </p:blipFill>
        <p:spPr>
          <a:xfrm>
            <a:off x="9097200" y="3916440"/>
            <a:ext cx="424440" cy="520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Line 1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7" name="Picture 4_3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158" name="Picture 5_3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159" name="CustomShape 2"/>
          <p:cNvSpPr/>
          <p:nvPr/>
        </p:nvSpPr>
        <p:spPr>
          <a:xfrm>
            <a:off x="-65520" y="6350760"/>
            <a:ext cx="96444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1600" spc="-1" strike="noStrike">
                <a:solidFill>
                  <a:srgbClr val="808080"/>
                </a:solidFill>
                <a:latin typeface="Avenir Book"/>
              </a:rPr>
              <a:t>XXXXX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0" name="CustomShape 3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4"/>
          <p:cNvSpPr/>
          <p:nvPr/>
        </p:nvSpPr>
        <p:spPr>
          <a:xfrm>
            <a:off x="477720" y="307080"/>
            <a:ext cx="1782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MET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HOD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S 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62" name="CustomShape 5"/>
          <p:cNvSpPr/>
          <p:nvPr/>
        </p:nvSpPr>
        <p:spPr>
          <a:xfrm>
            <a:off x="3900600" y="6383160"/>
            <a:ext cx="7070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400" spc="-1" strike="noStrike">
                <a:solidFill>
                  <a:srgbClr val="808080"/>
                </a:solidFill>
                <a:latin typeface="Avenir Book"/>
              </a:rPr>
              <a:t>Name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3" name="TextShape 6"/>
          <p:cNvSpPr txBox="1"/>
          <p:nvPr/>
        </p:nvSpPr>
        <p:spPr>
          <a:xfrm>
            <a:off x="1280160" y="914400"/>
            <a:ext cx="740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Time confound: learning occurs always at the beginning of a session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4" name="CustomShape 7"/>
          <p:cNvSpPr/>
          <p:nvPr/>
        </p:nvSpPr>
        <p:spPr>
          <a:xfrm>
            <a:off x="1737360" y="1463040"/>
            <a:ext cx="6675120" cy="54864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8"/>
          <p:cNvSpPr/>
          <p:nvPr/>
        </p:nvSpPr>
        <p:spPr>
          <a:xfrm>
            <a:off x="1371600" y="2077920"/>
            <a:ext cx="39319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</a:t>
            </a:r>
            <a:r>
              <a:rPr b="0" lang="en-US" sz="1800" spc="-1" strike="noStrike">
                <a:latin typeface="Arial"/>
              </a:rPr>
              <a:t>cies</a:t>
            </a:r>
            <a:br/>
            <a:r>
              <a:rPr b="0" lang="en-US" sz="1800" spc="-1" strike="noStrike">
                <a:latin typeface="Arial"/>
              </a:rPr>
              <a:t>A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6" name="CustomShape 9"/>
          <p:cNvSpPr/>
          <p:nvPr/>
        </p:nvSpPr>
        <p:spPr>
          <a:xfrm>
            <a:off x="1371600" y="2900880"/>
            <a:ext cx="39319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Contingencies</a:t>
            </a:r>
            <a:br/>
            <a:r>
              <a:rPr b="0" lang="en-US" sz="1800" spc="-1" strike="noStrike">
                <a:latin typeface="Arial"/>
              </a:rPr>
              <a:t>B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7" name="CustomShape 10"/>
          <p:cNvSpPr/>
          <p:nvPr/>
        </p:nvSpPr>
        <p:spPr>
          <a:xfrm>
            <a:off x="3840480" y="1463040"/>
            <a:ext cx="1280160" cy="22860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TextShape 11"/>
          <p:cNvSpPr txBox="1"/>
          <p:nvPr/>
        </p:nvSpPr>
        <p:spPr>
          <a:xfrm>
            <a:off x="3945600" y="1573920"/>
            <a:ext cx="1554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Learning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69" name="" descr=""/>
          <p:cNvPicPr/>
          <p:nvPr/>
        </p:nvPicPr>
        <p:blipFill>
          <a:blip r:embed="rId3"/>
          <a:stretch/>
        </p:blipFill>
        <p:spPr>
          <a:xfrm>
            <a:off x="548640" y="2911320"/>
            <a:ext cx="731520" cy="837720"/>
          </a:xfrm>
          <a:prstGeom prst="rect">
            <a:avLst/>
          </a:prstGeom>
          <a:ln>
            <a:noFill/>
          </a:ln>
        </p:spPr>
      </p:pic>
      <p:pic>
        <p:nvPicPr>
          <p:cNvPr id="170" name="" descr=""/>
          <p:cNvPicPr/>
          <p:nvPr/>
        </p:nvPicPr>
        <p:blipFill>
          <a:blip r:embed="rId4"/>
          <a:stretch/>
        </p:blipFill>
        <p:spPr>
          <a:xfrm>
            <a:off x="640080" y="2011680"/>
            <a:ext cx="524160" cy="861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Line 1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2" name="Picture 4_2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173" name="Picture 5_2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174" name="CustomShape 2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CustomShape 3"/>
          <p:cNvSpPr/>
          <p:nvPr/>
        </p:nvSpPr>
        <p:spPr>
          <a:xfrm>
            <a:off x="477720" y="307080"/>
            <a:ext cx="1782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M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E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T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H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O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D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S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 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76" name="CustomShape 4"/>
          <p:cNvSpPr/>
          <p:nvPr/>
        </p:nvSpPr>
        <p:spPr>
          <a:xfrm>
            <a:off x="3900600" y="6383160"/>
            <a:ext cx="7070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400" spc="-1" strike="noStrike">
                <a:solidFill>
                  <a:srgbClr val="808080"/>
                </a:solidFill>
                <a:latin typeface="Avenir Book"/>
              </a:rPr>
              <a:t>Name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77" name="CustomShape 5"/>
          <p:cNvSpPr/>
          <p:nvPr/>
        </p:nvSpPr>
        <p:spPr>
          <a:xfrm>
            <a:off x="1737360" y="1463040"/>
            <a:ext cx="6675120" cy="54864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6"/>
          <p:cNvSpPr/>
          <p:nvPr/>
        </p:nvSpPr>
        <p:spPr>
          <a:xfrm>
            <a:off x="1371600" y="2077920"/>
            <a:ext cx="53035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Contingencies</a:t>
            </a:r>
            <a:br/>
            <a:r>
              <a:rPr b="0" lang="en-US" sz="1800" spc="-1" strike="noStrike">
                <a:latin typeface="Arial"/>
              </a:rPr>
              <a:t>A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9" name="CustomShape 7"/>
          <p:cNvSpPr/>
          <p:nvPr/>
        </p:nvSpPr>
        <p:spPr>
          <a:xfrm>
            <a:off x="1371600" y="2900880"/>
            <a:ext cx="53035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Contingencies</a:t>
            </a:r>
            <a:br/>
            <a:r>
              <a:rPr b="0" lang="en-US" sz="1800" spc="-1" strike="noStrike">
                <a:latin typeface="Arial"/>
              </a:rPr>
              <a:t>B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0" name="CustomShape 8"/>
          <p:cNvSpPr/>
          <p:nvPr/>
        </p:nvSpPr>
        <p:spPr>
          <a:xfrm>
            <a:off x="1371600" y="3743280"/>
            <a:ext cx="53035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Contingencies</a:t>
            </a:r>
            <a:br/>
            <a:r>
              <a:rPr b="0" lang="en-US" sz="1800" spc="-1" strike="noStrike">
                <a:latin typeface="Arial"/>
              </a:rPr>
              <a:t>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1" name="CustomShape 9"/>
          <p:cNvSpPr/>
          <p:nvPr/>
        </p:nvSpPr>
        <p:spPr>
          <a:xfrm>
            <a:off x="3840480" y="1463040"/>
            <a:ext cx="1280160" cy="310896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TextShape 10"/>
          <p:cNvSpPr txBox="1"/>
          <p:nvPr/>
        </p:nvSpPr>
        <p:spPr>
          <a:xfrm>
            <a:off x="3945600" y="1573920"/>
            <a:ext cx="1554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Learning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3" name="CustomShape 11"/>
          <p:cNvSpPr/>
          <p:nvPr/>
        </p:nvSpPr>
        <p:spPr>
          <a:xfrm>
            <a:off x="5142960" y="1463040"/>
            <a:ext cx="1349280" cy="310896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TextShape 12"/>
          <p:cNvSpPr txBox="1"/>
          <p:nvPr/>
        </p:nvSpPr>
        <p:spPr>
          <a:xfrm>
            <a:off x="5270400" y="1573920"/>
            <a:ext cx="1554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Encoding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85" name="" descr=""/>
          <p:cNvPicPr/>
          <p:nvPr/>
        </p:nvPicPr>
        <p:blipFill>
          <a:blip r:embed="rId3"/>
          <a:stretch/>
        </p:blipFill>
        <p:spPr>
          <a:xfrm>
            <a:off x="457200" y="3840480"/>
            <a:ext cx="731520" cy="837720"/>
          </a:xfrm>
          <a:prstGeom prst="rect">
            <a:avLst/>
          </a:prstGeom>
          <a:ln>
            <a:noFill/>
          </a:ln>
        </p:spPr>
      </p:pic>
      <p:pic>
        <p:nvPicPr>
          <p:cNvPr id="186" name="" descr=""/>
          <p:cNvPicPr/>
          <p:nvPr/>
        </p:nvPicPr>
        <p:blipFill>
          <a:blip r:embed="rId4"/>
          <a:stretch/>
        </p:blipFill>
        <p:spPr>
          <a:xfrm>
            <a:off x="573120" y="2011680"/>
            <a:ext cx="524160" cy="861840"/>
          </a:xfrm>
          <a:prstGeom prst="rect">
            <a:avLst/>
          </a:prstGeom>
          <a:ln>
            <a:noFill/>
          </a:ln>
        </p:spPr>
      </p:pic>
      <p:pic>
        <p:nvPicPr>
          <p:cNvPr id="187" name="" descr=""/>
          <p:cNvPicPr/>
          <p:nvPr/>
        </p:nvPicPr>
        <p:blipFill>
          <a:blip r:embed="rId5"/>
          <a:stretch/>
        </p:blipFill>
        <p:spPr>
          <a:xfrm>
            <a:off x="640080" y="2878560"/>
            <a:ext cx="457200" cy="779040"/>
          </a:xfrm>
          <a:prstGeom prst="rect">
            <a:avLst/>
          </a:prstGeom>
          <a:ln>
            <a:noFill/>
          </a:ln>
        </p:spPr>
      </p:pic>
      <p:sp>
        <p:nvSpPr>
          <p:cNvPr id="188" name="TextShape 13"/>
          <p:cNvSpPr txBox="1"/>
          <p:nvPr/>
        </p:nvSpPr>
        <p:spPr>
          <a:xfrm>
            <a:off x="1280160" y="914400"/>
            <a:ext cx="740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Proposal 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Line 1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0" name="Picture 4_4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191" name="Picture 5_4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192" name="CustomShape 2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CustomShape 3"/>
          <p:cNvSpPr/>
          <p:nvPr/>
        </p:nvSpPr>
        <p:spPr>
          <a:xfrm>
            <a:off x="477720" y="307080"/>
            <a:ext cx="1782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MET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HOD</a:t>
            </a: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S 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3900600" y="6383160"/>
            <a:ext cx="7070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400" spc="-1" strike="noStrike">
                <a:solidFill>
                  <a:srgbClr val="808080"/>
                </a:solidFill>
                <a:latin typeface="Avenir Book"/>
              </a:rPr>
              <a:t>Name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5" name="CustomShape 5"/>
          <p:cNvSpPr/>
          <p:nvPr/>
        </p:nvSpPr>
        <p:spPr>
          <a:xfrm>
            <a:off x="1737360" y="1463040"/>
            <a:ext cx="6675120" cy="54864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CustomShape 6"/>
          <p:cNvSpPr/>
          <p:nvPr/>
        </p:nvSpPr>
        <p:spPr>
          <a:xfrm>
            <a:off x="7040880" y="2560320"/>
            <a:ext cx="1349280" cy="640080"/>
          </a:xfrm>
          <a:prstGeom prst="rect">
            <a:avLst/>
          </a:prstGeom>
          <a:solidFill>
            <a:srgbClr val="158466">
              <a:alpha val="26000"/>
            </a:srgbClr>
          </a:solidFill>
          <a:ln>
            <a:solidFill>
              <a:srgbClr val="158466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Learned</a:t>
            </a:r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  <p:sp>
        <p:nvSpPr>
          <p:cNvPr id="197" name="CustomShape 7"/>
          <p:cNvSpPr/>
          <p:nvPr/>
        </p:nvSpPr>
        <p:spPr>
          <a:xfrm>
            <a:off x="8983440" y="2560320"/>
            <a:ext cx="1349280" cy="640080"/>
          </a:xfrm>
          <a:prstGeom prst="rect">
            <a:avLst/>
          </a:prstGeom>
          <a:solidFill>
            <a:srgbClr val="bf0041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Novel </a:t>
            </a:r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  <p:sp>
        <p:nvSpPr>
          <p:cNvPr id="198" name="CustomShape 8"/>
          <p:cNvSpPr/>
          <p:nvPr/>
        </p:nvSpPr>
        <p:spPr>
          <a:xfrm>
            <a:off x="1371600" y="2077920"/>
            <a:ext cx="53035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Contingencies</a:t>
            </a:r>
            <a:br/>
            <a:r>
              <a:rPr b="0" lang="en-US" sz="1800" spc="-1" strike="noStrike">
                <a:latin typeface="Arial"/>
              </a:rPr>
              <a:t>A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9" name="CustomShape 9"/>
          <p:cNvSpPr/>
          <p:nvPr/>
        </p:nvSpPr>
        <p:spPr>
          <a:xfrm>
            <a:off x="1371600" y="2900880"/>
            <a:ext cx="53035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</a:t>
            </a:r>
            <a:r>
              <a:rPr b="0" lang="en-US" sz="1800" spc="-1" strike="noStrike">
                <a:latin typeface="Arial"/>
              </a:rPr>
              <a:t>cies</a:t>
            </a:r>
            <a:br/>
            <a:r>
              <a:rPr b="0" lang="en-US" sz="1800" spc="-1" strike="noStrike">
                <a:latin typeface="Arial"/>
              </a:rPr>
              <a:t>B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CustomShape 10"/>
          <p:cNvSpPr/>
          <p:nvPr/>
        </p:nvSpPr>
        <p:spPr>
          <a:xfrm>
            <a:off x="1371600" y="3743280"/>
            <a:ext cx="5303520" cy="640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r>
              <a:rPr b="0" lang="en-US" sz="1800" spc="-1" strike="noStrike">
                <a:latin typeface="Arial"/>
              </a:rPr>
              <a:t>Contingenc</a:t>
            </a:r>
            <a:r>
              <a:rPr b="0" lang="en-US" sz="1800" spc="-1" strike="noStrike">
                <a:latin typeface="Arial"/>
              </a:rPr>
              <a:t>ies</a:t>
            </a:r>
            <a:br/>
            <a:r>
              <a:rPr b="0" lang="en-US" sz="1800" spc="-1" strike="noStrike">
                <a:latin typeface="Arial"/>
              </a:rPr>
              <a:t>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1" name="CustomShape 11"/>
          <p:cNvSpPr/>
          <p:nvPr/>
        </p:nvSpPr>
        <p:spPr>
          <a:xfrm>
            <a:off x="3840480" y="1463040"/>
            <a:ext cx="1280160" cy="310896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TextShape 12"/>
          <p:cNvSpPr txBox="1"/>
          <p:nvPr/>
        </p:nvSpPr>
        <p:spPr>
          <a:xfrm>
            <a:off x="3945600" y="1573920"/>
            <a:ext cx="1554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Learning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CustomShape 13"/>
          <p:cNvSpPr/>
          <p:nvPr/>
        </p:nvSpPr>
        <p:spPr>
          <a:xfrm>
            <a:off x="5142960" y="1463040"/>
            <a:ext cx="1349280" cy="310896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TextShape 14"/>
          <p:cNvSpPr txBox="1"/>
          <p:nvPr/>
        </p:nvSpPr>
        <p:spPr>
          <a:xfrm>
            <a:off x="5270400" y="1573920"/>
            <a:ext cx="1554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Encoding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05" name="" descr=""/>
          <p:cNvPicPr/>
          <p:nvPr/>
        </p:nvPicPr>
        <p:blipFill>
          <a:blip r:embed="rId3"/>
          <a:stretch/>
        </p:blipFill>
        <p:spPr>
          <a:xfrm>
            <a:off x="457200" y="3840480"/>
            <a:ext cx="731520" cy="837720"/>
          </a:xfrm>
          <a:prstGeom prst="rect">
            <a:avLst/>
          </a:prstGeom>
          <a:ln>
            <a:noFill/>
          </a:ln>
        </p:spPr>
      </p:pic>
      <p:pic>
        <p:nvPicPr>
          <p:cNvPr id="206" name="" descr=""/>
          <p:cNvPicPr/>
          <p:nvPr/>
        </p:nvPicPr>
        <p:blipFill>
          <a:blip r:embed="rId4"/>
          <a:stretch/>
        </p:blipFill>
        <p:spPr>
          <a:xfrm>
            <a:off x="573120" y="2011680"/>
            <a:ext cx="524160" cy="861840"/>
          </a:xfrm>
          <a:prstGeom prst="rect">
            <a:avLst/>
          </a:prstGeom>
          <a:ln>
            <a:noFill/>
          </a:ln>
        </p:spPr>
      </p:pic>
      <p:pic>
        <p:nvPicPr>
          <p:cNvPr id="207" name="" descr=""/>
          <p:cNvPicPr/>
          <p:nvPr/>
        </p:nvPicPr>
        <p:blipFill>
          <a:blip r:embed="rId5"/>
          <a:stretch/>
        </p:blipFill>
        <p:spPr>
          <a:xfrm>
            <a:off x="640080" y="2878560"/>
            <a:ext cx="457200" cy="779040"/>
          </a:xfrm>
          <a:prstGeom prst="rect">
            <a:avLst/>
          </a:prstGeom>
          <a:ln>
            <a:noFill/>
          </a:ln>
        </p:spPr>
      </p:pic>
      <p:sp>
        <p:nvSpPr>
          <p:cNvPr id="208" name="CustomShape 15"/>
          <p:cNvSpPr/>
          <p:nvPr/>
        </p:nvSpPr>
        <p:spPr>
          <a:xfrm>
            <a:off x="5142960" y="2077920"/>
            <a:ext cx="1349280" cy="640080"/>
          </a:xfrm>
          <a:prstGeom prst="rect">
            <a:avLst/>
          </a:prstGeom>
          <a:solidFill>
            <a:srgbClr val="158466">
              <a:alpha val="26000"/>
            </a:srgbClr>
          </a:solidFill>
          <a:ln>
            <a:solidFill>
              <a:srgbClr val="158466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  <p:sp>
        <p:nvSpPr>
          <p:cNvPr id="209" name="CustomShape 16"/>
          <p:cNvSpPr/>
          <p:nvPr/>
        </p:nvSpPr>
        <p:spPr>
          <a:xfrm>
            <a:off x="5120640" y="3743280"/>
            <a:ext cx="1349280" cy="640080"/>
          </a:xfrm>
          <a:prstGeom prst="rect">
            <a:avLst/>
          </a:prstGeom>
          <a:solidFill>
            <a:srgbClr val="bf0041">
              <a:alpha val="26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Line 1"/>
          <p:cNvSpPr/>
          <p:nvPr/>
        </p:nvSpPr>
        <p:spPr>
          <a:xfrm>
            <a:off x="0" y="6181200"/>
            <a:ext cx="12191760" cy="0"/>
          </a:xfrm>
          <a:prstGeom prst="line">
            <a:avLst/>
          </a:prstGeom>
          <a:ln w="3816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11" name="Picture 4_5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10896480" y="6264720"/>
            <a:ext cx="1272960" cy="454680"/>
          </a:xfrm>
          <a:prstGeom prst="rect">
            <a:avLst/>
          </a:prstGeom>
          <a:ln>
            <a:noFill/>
          </a:ln>
        </p:spPr>
      </p:pic>
      <p:pic>
        <p:nvPicPr>
          <p:cNvPr id="212" name="Picture 5_5" descr="Text&#10;&#10;Description automatically generated"/>
          <p:cNvPicPr/>
          <p:nvPr/>
        </p:nvPicPr>
        <p:blipFill>
          <a:blip r:embed="rId2"/>
          <a:stretch/>
        </p:blipFill>
        <p:spPr>
          <a:xfrm>
            <a:off x="9842040" y="6264720"/>
            <a:ext cx="832680" cy="454680"/>
          </a:xfrm>
          <a:prstGeom prst="rect">
            <a:avLst/>
          </a:prstGeom>
          <a:ln>
            <a:noFill/>
          </a:ln>
        </p:spPr>
      </p:pic>
      <p:sp>
        <p:nvSpPr>
          <p:cNvPr id="213" name="CustomShape 2"/>
          <p:cNvSpPr/>
          <p:nvPr/>
        </p:nvSpPr>
        <p:spPr>
          <a:xfrm>
            <a:off x="0" y="168840"/>
            <a:ext cx="12191760" cy="538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4" name="CustomShape 3"/>
          <p:cNvSpPr/>
          <p:nvPr/>
        </p:nvSpPr>
        <p:spPr>
          <a:xfrm>
            <a:off x="477720" y="307080"/>
            <a:ext cx="17827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2000" spc="-1" strike="noStrike">
                <a:solidFill>
                  <a:srgbClr val="ed7d31"/>
                </a:solidFill>
                <a:latin typeface="Avenir Book"/>
              </a:rPr>
              <a:t>METHODS 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5" name="CustomShape 4"/>
          <p:cNvSpPr/>
          <p:nvPr/>
        </p:nvSpPr>
        <p:spPr>
          <a:xfrm>
            <a:off x="3900600" y="6383160"/>
            <a:ext cx="7070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400" spc="-1" strike="noStrike">
                <a:solidFill>
                  <a:srgbClr val="808080"/>
                </a:solidFill>
                <a:latin typeface="Avenir Book"/>
              </a:rPr>
              <a:t>Name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216" name="" descr=""/>
          <p:cNvPicPr/>
          <p:nvPr/>
        </p:nvPicPr>
        <p:blipFill>
          <a:blip r:embed="rId3"/>
          <a:stretch/>
        </p:blipFill>
        <p:spPr>
          <a:xfrm>
            <a:off x="563760" y="4663440"/>
            <a:ext cx="716400" cy="1100520"/>
          </a:xfrm>
          <a:prstGeom prst="rect">
            <a:avLst/>
          </a:prstGeom>
          <a:ln>
            <a:noFill/>
          </a:ln>
        </p:spPr>
      </p:pic>
      <p:sp>
        <p:nvSpPr>
          <p:cNvPr id="217" name="TextShape 5"/>
          <p:cNvSpPr txBox="1"/>
          <p:nvPr/>
        </p:nvSpPr>
        <p:spPr>
          <a:xfrm>
            <a:off x="4023360" y="822960"/>
            <a:ext cx="33832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00a933"/>
                </a:solidFill>
                <a:latin typeface="Arial"/>
              </a:rPr>
              <a:t>Learning</a:t>
            </a:r>
            <a:endParaRPr b="0" lang="en-US" sz="1800" spc="-1" strike="noStrike">
              <a:solidFill>
                <a:srgbClr val="00a933"/>
              </a:solidFill>
              <a:latin typeface="Arial"/>
            </a:endParaRPr>
          </a:p>
        </p:txBody>
      </p:sp>
      <p:pic>
        <p:nvPicPr>
          <p:cNvPr id="218" name="" descr=""/>
          <p:cNvPicPr/>
          <p:nvPr/>
        </p:nvPicPr>
        <p:blipFill>
          <a:blip r:embed="rId4"/>
          <a:stretch/>
        </p:blipFill>
        <p:spPr>
          <a:xfrm>
            <a:off x="756000" y="966960"/>
            <a:ext cx="524160" cy="861840"/>
          </a:xfrm>
          <a:prstGeom prst="rect">
            <a:avLst/>
          </a:prstGeom>
          <a:ln>
            <a:noFill/>
          </a:ln>
        </p:spPr>
      </p:pic>
      <p:sp>
        <p:nvSpPr>
          <p:cNvPr id="219" name="TextShape 6"/>
          <p:cNvSpPr txBox="1"/>
          <p:nvPr/>
        </p:nvSpPr>
        <p:spPr>
          <a:xfrm>
            <a:off x="2593440" y="1720080"/>
            <a:ext cx="8379360" cy="657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400" spc="-1" strike="noStrike">
                <a:latin typeface="Arial"/>
              </a:rPr>
              <a:t>furniture    food   utensil   toys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Shape 7"/>
          <p:cNvSpPr txBox="1"/>
          <p:nvPr/>
        </p:nvSpPr>
        <p:spPr>
          <a:xfrm>
            <a:off x="2560320" y="4607280"/>
            <a:ext cx="8379360" cy="657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400" spc="-1" strike="noStrike">
                <a:latin typeface="Arial"/>
              </a:rPr>
              <a:t>furniture    food   utensil   toys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1" name="TextShape 8"/>
          <p:cNvSpPr txBox="1"/>
          <p:nvPr/>
        </p:nvSpPr>
        <p:spPr>
          <a:xfrm>
            <a:off x="4023360" y="3216960"/>
            <a:ext cx="33832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Encoding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pic>
        <p:nvPicPr>
          <p:cNvPr id="222" name="" descr=""/>
          <p:cNvPicPr/>
          <p:nvPr/>
        </p:nvPicPr>
        <p:blipFill>
          <a:blip r:embed="rId5"/>
          <a:stretch/>
        </p:blipFill>
        <p:spPr>
          <a:xfrm>
            <a:off x="4139280" y="3745440"/>
            <a:ext cx="524160" cy="861840"/>
          </a:xfrm>
          <a:prstGeom prst="rect">
            <a:avLst/>
          </a:prstGeom>
          <a:ln>
            <a:noFill/>
          </a:ln>
        </p:spPr>
      </p:pic>
      <p:pic>
        <p:nvPicPr>
          <p:cNvPr id="223" name="" descr=""/>
          <p:cNvPicPr/>
          <p:nvPr/>
        </p:nvPicPr>
        <p:blipFill>
          <a:blip r:embed="rId6"/>
          <a:stretch/>
        </p:blipFill>
        <p:spPr>
          <a:xfrm>
            <a:off x="673920" y="1828800"/>
            <a:ext cx="697680" cy="1188720"/>
          </a:xfrm>
          <a:prstGeom prst="rect">
            <a:avLst/>
          </a:prstGeom>
          <a:ln>
            <a:noFill/>
          </a:ln>
        </p:spPr>
      </p:pic>
      <p:sp>
        <p:nvSpPr>
          <p:cNvPr id="224" name="CustomShape 9"/>
          <p:cNvSpPr/>
          <p:nvPr/>
        </p:nvSpPr>
        <p:spPr>
          <a:xfrm>
            <a:off x="457200" y="858960"/>
            <a:ext cx="7406640" cy="22860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ustomShape 10"/>
          <p:cNvSpPr/>
          <p:nvPr/>
        </p:nvSpPr>
        <p:spPr>
          <a:xfrm>
            <a:off x="457200" y="3291840"/>
            <a:ext cx="7406640" cy="265176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26" name="" descr=""/>
          <p:cNvPicPr/>
          <p:nvPr/>
        </p:nvPicPr>
        <p:blipFill>
          <a:blip r:embed="rId7"/>
          <a:stretch/>
        </p:blipFill>
        <p:spPr>
          <a:xfrm>
            <a:off x="756000" y="3527280"/>
            <a:ext cx="524160" cy="861840"/>
          </a:xfrm>
          <a:prstGeom prst="rect">
            <a:avLst/>
          </a:prstGeom>
          <a:ln>
            <a:noFill/>
          </a:ln>
        </p:spPr>
      </p:pic>
      <p:pic>
        <p:nvPicPr>
          <p:cNvPr id="227" name="" descr=""/>
          <p:cNvPicPr/>
          <p:nvPr/>
        </p:nvPicPr>
        <p:blipFill>
          <a:blip r:embed="rId8"/>
          <a:stretch/>
        </p:blipFill>
        <p:spPr>
          <a:xfrm>
            <a:off x="2926080" y="3418560"/>
            <a:ext cx="697680" cy="1188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